
<file path=[Content_Types].xml><?xml version="1.0" encoding="utf-8"?>
<Types xmlns="http://schemas.openxmlformats.org/package/2006/content-types">
  <Default Extension="png" ContentType="image/png"/>
  <Default Extension="jpeg" ContentType="image/jpeg"/>
  <Default Extension="wma" ContentType="audio/x-ms-wm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1.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6"/>
  </p:notesMasterIdLst>
  <p:sldIdLst>
    <p:sldId id="256" r:id="rId2"/>
    <p:sldId id="508" r:id="rId3"/>
    <p:sldId id="537" r:id="rId4"/>
    <p:sldId id="526" r:id="rId5"/>
    <p:sldId id="510" r:id="rId6"/>
    <p:sldId id="511" r:id="rId7"/>
    <p:sldId id="538" r:id="rId8"/>
    <p:sldId id="487" r:id="rId9"/>
    <p:sldId id="512" r:id="rId10"/>
    <p:sldId id="516" r:id="rId11"/>
    <p:sldId id="515" r:id="rId12"/>
    <p:sldId id="427" r:id="rId13"/>
    <p:sldId id="518" r:id="rId14"/>
    <p:sldId id="428" r:id="rId15"/>
    <p:sldId id="430" r:id="rId16"/>
    <p:sldId id="431" r:id="rId17"/>
    <p:sldId id="469" r:id="rId18"/>
    <p:sldId id="470" r:id="rId19"/>
    <p:sldId id="490" r:id="rId20"/>
    <p:sldId id="433" r:id="rId21"/>
    <p:sldId id="529" r:id="rId22"/>
    <p:sldId id="528" r:id="rId23"/>
    <p:sldId id="535" r:id="rId24"/>
    <p:sldId id="531" r:id="rId25"/>
    <p:sldId id="530" r:id="rId26"/>
    <p:sldId id="458" r:id="rId27"/>
    <p:sldId id="437" r:id="rId28"/>
    <p:sldId id="438" r:id="rId29"/>
    <p:sldId id="536" r:id="rId30"/>
    <p:sldId id="440" r:id="rId31"/>
    <p:sldId id="441" r:id="rId32"/>
    <p:sldId id="443" r:id="rId33"/>
    <p:sldId id="489" r:id="rId34"/>
    <p:sldId id="532" r:id="rId35"/>
    <p:sldId id="445" r:id="rId36"/>
    <p:sldId id="525" r:id="rId37"/>
    <p:sldId id="446" r:id="rId38"/>
    <p:sldId id="447" r:id="rId39"/>
    <p:sldId id="448" r:id="rId40"/>
    <p:sldId id="449" r:id="rId41"/>
    <p:sldId id="523" r:id="rId42"/>
    <p:sldId id="524" r:id="rId43"/>
    <p:sldId id="521" r:id="rId44"/>
    <p:sldId id="534" r:id="rId4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5" autoAdjust="0"/>
    <p:restoredTop sz="94675" autoAdjust="0"/>
  </p:normalViewPr>
  <p:slideViewPr>
    <p:cSldViewPr>
      <p:cViewPr>
        <p:scale>
          <a:sx n="80" d="100"/>
          <a:sy n="80" d="100"/>
        </p:scale>
        <p:origin x="-954" y="-630"/>
      </p:cViewPr>
      <p:guideLst>
        <p:guide orient="horz" pos="2160"/>
        <p:guide pos="2880"/>
      </p:guideLst>
    </p:cSldViewPr>
  </p:slideViewPr>
  <p:outlineViewPr>
    <p:cViewPr>
      <p:scale>
        <a:sx n="33" d="100"/>
        <a:sy n="33" d="100"/>
      </p:scale>
      <p:origin x="0" y="204"/>
    </p:cViewPr>
  </p:outlineViewPr>
  <p:notesTextViewPr>
    <p:cViewPr>
      <p:scale>
        <a:sx n="100" d="100"/>
        <a:sy n="100" d="100"/>
      </p:scale>
      <p:origin x="0" y="0"/>
    </p:cViewPr>
  </p:notesTextViewPr>
  <p:sorterViewPr>
    <p:cViewPr>
      <p:scale>
        <a:sx n="66" d="100"/>
        <a:sy n="66" d="100"/>
      </p:scale>
      <p:origin x="0" y="84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a>
</file>

<file path=ppt/media/media10.wma>
</file>

<file path=ppt/media/media11.wma>
</file>

<file path=ppt/media/media12.wma>
</file>

<file path=ppt/media/media13.wma>
</file>

<file path=ppt/media/media14.wma>
</file>

<file path=ppt/media/media15.wma>
</file>

<file path=ppt/media/media16.wma>
</file>

<file path=ppt/media/media17.wma>
</file>

<file path=ppt/media/media18.wma>
</file>

<file path=ppt/media/media19.wma>
</file>

<file path=ppt/media/media2.wma>
</file>

<file path=ppt/media/media20.wma>
</file>

<file path=ppt/media/media21.wma>
</file>

<file path=ppt/media/media22.wma>
</file>

<file path=ppt/media/media23.wma>
</file>

<file path=ppt/media/media24.wma>
</file>

<file path=ppt/media/media25.wma>
</file>

<file path=ppt/media/media26.wma>
</file>

<file path=ppt/media/media27.wma>
</file>

<file path=ppt/media/media28.wma>
</file>

<file path=ppt/media/media29.wma>
</file>

<file path=ppt/media/media3.wma>
</file>

<file path=ppt/media/media4.wm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625BFCD-1A9F-4E04-964F-3BE1AA8E8FD6}" type="datetimeFigureOut">
              <a:rPr lang="en-US" smtClean="0"/>
              <a:pPr/>
              <a:t>10/21/2013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8C1EB67-F149-44AB-8268-6FBAA37BC8D1}" type="slidenum">
              <a:rPr lang="en-US" smtClean="0"/>
              <a:pPr/>
              <a:t>‹#›</a:t>
            </a:fld>
            <a:endParaRPr lang="en-US"/>
          </a:p>
        </p:txBody>
      </p:sp>
    </p:spTree>
    <p:extLst>
      <p:ext uri="{BB962C8B-B14F-4D97-AF65-F5344CB8AC3E}">
        <p14:creationId xmlns:p14="http://schemas.microsoft.com/office/powerpoint/2010/main" val="26223052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6F9C050-2AEB-43E0-BC68-BD1D6FD6421E}" type="slidenum">
              <a:rPr lang="en-US"/>
              <a:pPr/>
              <a:t>41</a:t>
            </a:fld>
            <a:endParaRPr lang="en-US"/>
          </a:p>
        </p:txBody>
      </p:sp>
      <p:sp>
        <p:nvSpPr>
          <p:cNvPr id="647170" name="Rectangle 2"/>
          <p:cNvSpPr>
            <a:spLocks noGrp="1" noRot="1" noChangeAspect="1" noChangeArrowheads="1" noTextEdit="1"/>
          </p:cNvSpPr>
          <p:nvPr>
            <p:ph type="sldImg"/>
          </p:nvPr>
        </p:nvSpPr>
        <p:spPr>
          <a:ln/>
        </p:spPr>
      </p:sp>
      <p:sp>
        <p:nvSpPr>
          <p:cNvPr id="647171" name="Rectangle 3"/>
          <p:cNvSpPr>
            <a:spLocks noGrp="1" noChangeArrowheads="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a:prstGeom prst="rect">
            <a:avLst/>
          </a:prstGeom>
        </p:spPr>
        <p:txBody>
          <a:bodyPr/>
          <a:lstStyle/>
          <a:p>
            <a:fld id="{B6F15528-21DE-4FAA-801E-634DDDAF4B2B}"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rot="5400000">
            <a:off x="7589520" y="1081851"/>
            <a:ext cx="2011680" cy="384048"/>
          </a:xfrm>
          <a:prstGeom prst="rect">
            <a:avLst/>
          </a:prstGeom>
        </p:spPr>
        <p:txBody>
          <a:bodyPr/>
          <a:lstStyle/>
          <a:p>
            <a:fld id="{1D8BD707-D9CF-40AE-B4C6-C98DA3205C09}" type="datetimeFigureOut">
              <a:rPr lang="en-US" smtClean="0"/>
              <a:pPr/>
              <a:t>10/21/2013</a:t>
            </a:fld>
            <a:endParaRPr lang="en-US"/>
          </a:p>
        </p:txBody>
      </p:sp>
      <p:sp>
        <p:nvSpPr>
          <p:cNvPr id="5" name="Footer Placeholder 4"/>
          <p:cNvSpPr>
            <a:spLocks noGrp="1"/>
          </p:cNvSpPr>
          <p:nvPr>
            <p:ph type="ftr" sz="quarter" idx="11"/>
          </p:nvPr>
        </p:nvSpPr>
        <p:spPr>
          <a:xfrm rot="5400000">
            <a:off x="6990186" y="3737240"/>
            <a:ext cx="3200400" cy="365760"/>
          </a:xfrm>
          <a:prstGeom prst="rect">
            <a:avLst/>
          </a:prstGeom>
        </p:spPr>
        <p:txBody>
          <a:bodyPr/>
          <a:lstStyle/>
          <a:p>
            <a:endParaRPr lang="en-US"/>
          </a:p>
        </p:txBody>
      </p:sp>
      <p:sp>
        <p:nvSpPr>
          <p:cNvPr id="6" name="Slide Number Placeholder 5"/>
          <p:cNvSpPr>
            <a:spLocks noGrp="1"/>
          </p:cNvSpPr>
          <p:nvPr>
            <p:ph type="sldNum" sz="quarter" idx="12"/>
          </p:nvPr>
        </p:nvSpPr>
        <p:spPr>
          <a:xfrm>
            <a:off x="8458200" y="6191451"/>
            <a:ext cx="585216" cy="525018"/>
          </a:xfrm>
          <a:prstGeom prst="rect">
            <a:avLst/>
          </a:prstGeom>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rot="5400000">
            <a:off x="7589520" y="1081851"/>
            <a:ext cx="2011680" cy="384048"/>
          </a:xfrm>
          <a:prstGeom prst="rect">
            <a:avLst/>
          </a:prstGeom>
        </p:spPr>
        <p:txBody>
          <a:bodyPr/>
          <a:lstStyle/>
          <a:p>
            <a:fld id="{1D8BD707-D9CF-40AE-B4C6-C98DA3205C09}" type="datetimeFigureOut">
              <a:rPr lang="en-US" smtClean="0"/>
              <a:pPr/>
              <a:t>10/21/2013</a:t>
            </a:fld>
            <a:endParaRPr lang="en-US"/>
          </a:p>
        </p:txBody>
      </p:sp>
      <p:sp>
        <p:nvSpPr>
          <p:cNvPr id="5" name="Footer Placeholder 4"/>
          <p:cNvSpPr>
            <a:spLocks noGrp="1"/>
          </p:cNvSpPr>
          <p:nvPr>
            <p:ph type="ftr" sz="quarter" idx="11"/>
          </p:nvPr>
        </p:nvSpPr>
        <p:spPr>
          <a:xfrm rot="5400000">
            <a:off x="6990186" y="3737240"/>
            <a:ext cx="3200400" cy="365760"/>
          </a:xfrm>
          <a:prstGeom prst="rect">
            <a:avLst/>
          </a:prstGeom>
        </p:spPr>
        <p:txBody>
          <a:bodyPr/>
          <a:lstStyle/>
          <a:p>
            <a:endParaRPr lang="en-US"/>
          </a:p>
        </p:txBody>
      </p:sp>
      <p:sp>
        <p:nvSpPr>
          <p:cNvPr id="6" name="Slide Number Placeholder 5"/>
          <p:cNvSpPr>
            <a:spLocks noGrp="1"/>
          </p:cNvSpPr>
          <p:nvPr>
            <p:ph type="sldNum" sz="quarter" idx="12"/>
          </p:nvPr>
        </p:nvSpPr>
        <p:spPr>
          <a:xfrm>
            <a:off x="8458200" y="6191451"/>
            <a:ext cx="585216" cy="525018"/>
          </a:xfrm>
          <a:prstGeom prst="rect">
            <a:avLst/>
          </a:prstGeom>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295400"/>
            <a:ext cx="7924800" cy="51785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9" name="Slide Number Placeholder 8"/>
          <p:cNvSpPr>
            <a:spLocks noGrp="1"/>
          </p:cNvSpPr>
          <p:nvPr>
            <p:ph type="sldNum" sz="quarter" idx="15"/>
          </p:nvPr>
        </p:nvSpPr>
        <p:spPr>
          <a:xfrm>
            <a:off x="8458200" y="6191451"/>
            <a:ext cx="585216" cy="525018"/>
          </a:xfrm>
          <a:prstGeom prst="rect">
            <a:avLst/>
          </a:prstGeom>
        </p:spPr>
        <p:txBody>
          <a:bodyPr rtlCol="0"/>
          <a:lstStyle/>
          <a:p>
            <a:fld id="{B6F15528-21DE-4FAA-801E-634DDDAF4B2B}"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a:prstGeom prst="rect">
            <a:avLst/>
          </a:prstGeom>
        </p:spPr>
        <p:txBody>
          <a:bodyPr/>
          <a:lstStyle/>
          <a:p>
            <a:fld id="{1D8BD707-D9CF-40AE-B4C6-C98DA3205C09}" type="datetimeFigureOut">
              <a:rPr lang="en-US" smtClean="0"/>
              <a:pPr/>
              <a:t>10/21/2013</a:t>
            </a:fld>
            <a:endParaRPr lang="en-US"/>
          </a:p>
        </p:txBody>
      </p:sp>
      <p:sp>
        <p:nvSpPr>
          <p:cNvPr id="5" name="Footer Placeholder 4"/>
          <p:cNvSpPr>
            <a:spLocks noGrp="1"/>
          </p:cNvSpPr>
          <p:nvPr>
            <p:ph type="ftr" sz="quarter" idx="11"/>
          </p:nvPr>
        </p:nvSpPr>
        <p:spPr bwMode="auto">
          <a:xfrm rot="5400000">
            <a:off x="7077456" y="4178808"/>
            <a:ext cx="3657600" cy="384048"/>
          </a:xfrm>
          <a:prstGeom prst="rect">
            <a:avLst/>
          </a:prstGeo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a:prstGeom prst="rect">
            <a:avLst/>
          </a:prstGeom>
        </p:spPr>
        <p:txBody>
          <a:bodyPr/>
          <a:lstStyle/>
          <a:p>
            <a:fld id="{B6F15528-21DE-4FAA-801E-634DDDAF4B2B}"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a:xfrm rot="5400000">
            <a:off x="7589520" y="1081851"/>
            <a:ext cx="2011680" cy="384048"/>
          </a:xfrm>
          <a:prstGeom prst="rect">
            <a:avLst/>
          </a:prstGeom>
        </p:spPr>
        <p:txBody>
          <a:bodyPr/>
          <a:lstStyle/>
          <a:p>
            <a:fld id="{1D8BD707-D9CF-40AE-B4C6-C98DA3205C09}" type="datetimeFigureOut">
              <a:rPr lang="en-US" smtClean="0"/>
              <a:pPr/>
              <a:t>10/21/2013</a:t>
            </a:fld>
            <a:endParaRPr lang="en-US"/>
          </a:p>
        </p:txBody>
      </p:sp>
      <p:sp>
        <p:nvSpPr>
          <p:cNvPr id="6" name="Footer Placeholder 5"/>
          <p:cNvSpPr>
            <a:spLocks noGrp="1"/>
          </p:cNvSpPr>
          <p:nvPr>
            <p:ph type="ftr" sz="quarter" idx="11"/>
          </p:nvPr>
        </p:nvSpPr>
        <p:spPr>
          <a:xfrm rot="5400000">
            <a:off x="6990186" y="3737240"/>
            <a:ext cx="3200400" cy="365760"/>
          </a:xfrm>
          <a:prstGeom prst="rect">
            <a:avLst/>
          </a:prstGeom>
        </p:spPr>
        <p:txBody>
          <a:bodyPr/>
          <a:lstStyle/>
          <a:p>
            <a:endParaRPr lang="en-US"/>
          </a:p>
        </p:txBody>
      </p:sp>
      <p:sp>
        <p:nvSpPr>
          <p:cNvPr id="7" name="Slide Number Placeholder 6"/>
          <p:cNvSpPr>
            <a:spLocks noGrp="1"/>
          </p:cNvSpPr>
          <p:nvPr>
            <p:ph type="sldNum" sz="quarter" idx="12"/>
          </p:nvPr>
        </p:nvSpPr>
        <p:spPr>
          <a:xfrm>
            <a:off x="8458200" y="6191451"/>
            <a:ext cx="585216" cy="525018"/>
          </a:xfrm>
          <a:prstGeom prst="rect">
            <a:avLst/>
          </a:prstGeom>
        </p:spPr>
        <p:txBody>
          <a:bodyPr/>
          <a:lstStyle/>
          <a:p>
            <a:fld id="{B6F15528-21DE-4FAA-801E-634DDDAF4B2B}" type="slidenum">
              <a:rPr lang="en-US" smtClean="0"/>
              <a:pPr/>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a:xfrm rot="5400000">
            <a:off x="7589520" y="1081851"/>
            <a:ext cx="2011680" cy="384048"/>
          </a:xfrm>
          <a:prstGeom prst="rect">
            <a:avLst/>
          </a:prstGeom>
        </p:spPr>
        <p:txBody>
          <a:bodyPr/>
          <a:lstStyle/>
          <a:p>
            <a:fld id="{1D8BD707-D9CF-40AE-B4C6-C98DA3205C09}" type="datetimeFigureOut">
              <a:rPr lang="en-US" smtClean="0"/>
              <a:pPr/>
              <a:t>10/21/2013</a:t>
            </a:fld>
            <a:endParaRPr lang="en-US"/>
          </a:p>
        </p:txBody>
      </p:sp>
      <p:sp>
        <p:nvSpPr>
          <p:cNvPr id="8" name="Footer Placeholder 7"/>
          <p:cNvSpPr>
            <a:spLocks noGrp="1"/>
          </p:cNvSpPr>
          <p:nvPr>
            <p:ph type="ftr" sz="quarter" idx="11"/>
          </p:nvPr>
        </p:nvSpPr>
        <p:spPr>
          <a:xfrm rot="5400000">
            <a:off x="6990186" y="3737240"/>
            <a:ext cx="3200400" cy="365760"/>
          </a:xfrm>
          <a:prstGeom prst="rect">
            <a:avLst/>
          </a:prstGeom>
        </p:spPr>
        <p:txBody>
          <a:bodyPr/>
          <a:lstStyle/>
          <a:p>
            <a:endParaRPr lang="en-US"/>
          </a:p>
        </p:txBody>
      </p:sp>
      <p:sp>
        <p:nvSpPr>
          <p:cNvPr id="9" name="Slide Number Placeholder 8"/>
          <p:cNvSpPr>
            <a:spLocks noGrp="1"/>
          </p:cNvSpPr>
          <p:nvPr>
            <p:ph type="sldNum" sz="quarter" idx="12"/>
          </p:nvPr>
        </p:nvSpPr>
        <p:spPr>
          <a:xfrm>
            <a:off x="8458200" y="6191451"/>
            <a:ext cx="585216" cy="525018"/>
          </a:xfrm>
          <a:prstGeom prst="rect">
            <a:avLst/>
          </a:prstGeom>
        </p:spPr>
        <p:txBody>
          <a:bodyPr/>
          <a:lstStyle/>
          <a:p>
            <a:fld id="{B6F15528-21DE-4FAA-801E-634DDDAF4B2B}" type="slidenum">
              <a:rPr lang="en-US" smtClean="0"/>
              <a:pPr/>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a:xfrm rot="5400000">
            <a:off x="7589520" y="1081851"/>
            <a:ext cx="2011680" cy="384048"/>
          </a:xfrm>
          <a:prstGeom prst="rect">
            <a:avLst/>
          </a:prstGeom>
        </p:spPr>
        <p:txBody>
          <a:bodyPr rtlCol="0"/>
          <a:lstStyle/>
          <a:p>
            <a:fld id="{1D8BD707-D9CF-40AE-B4C6-C98DA3205C09}" type="datetimeFigureOut">
              <a:rPr lang="en-US" smtClean="0"/>
              <a:pPr/>
              <a:t>10/21/2013</a:t>
            </a:fld>
            <a:endParaRPr lang="en-US"/>
          </a:p>
        </p:txBody>
      </p:sp>
      <p:sp>
        <p:nvSpPr>
          <p:cNvPr id="7" name="Slide Number Placeholder 6"/>
          <p:cNvSpPr>
            <a:spLocks noGrp="1"/>
          </p:cNvSpPr>
          <p:nvPr>
            <p:ph type="sldNum" sz="quarter" idx="11"/>
          </p:nvPr>
        </p:nvSpPr>
        <p:spPr>
          <a:xfrm>
            <a:off x="8458200" y="6191451"/>
            <a:ext cx="585216" cy="525018"/>
          </a:xfrm>
          <a:prstGeom prst="rect">
            <a:avLst/>
          </a:prstGeom>
        </p:spPr>
        <p:txBody>
          <a:bodyPr rtlCol="0"/>
          <a:lstStyle/>
          <a:p>
            <a:fld id="{B6F15528-21DE-4FAA-801E-634DDDAF4B2B}" type="slidenum">
              <a:rPr lang="en-US" smtClean="0"/>
              <a:pPr/>
              <a:t>‹#›</a:t>
            </a:fld>
            <a:endParaRPr lang="en-US"/>
          </a:p>
        </p:txBody>
      </p:sp>
      <p:sp>
        <p:nvSpPr>
          <p:cNvPr id="8" name="Footer Placeholder 7"/>
          <p:cNvSpPr>
            <a:spLocks noGrp="1"/>
          </p:cNvSpPr>
          <p:nvPr>
            <p:ph type="ftr" sz="quarter" idx="12"/>
          </p:nvPr>
        </p:nvSpPr>
        <p:spPr>
          <a:xfrm rot="5400000">
            <a:off x="6990186" y="3737240"/>
            <a:ext cx="3200400" cy="365760"/>
          </a:xfrm>
          <a:prstGeom prst="rect">
            <a:avLst/>
          </a:prstGeom>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rot="5400000">
            <a:off x="7589520" y="1081851"/>
            <a:ext cx="2011680" cy="384048"/>
          </a:xfrm>
          <a:prstGeom prst="rect">
            <a:avLst/>
          </a:prstGeom>
        </p:spPr>
        <p:txBody>
          <a:bodyPr/>
          <a:lstStyle/>
          <a:p>
            <a:fld id="{1D8BD707-D9CF-40AE-B4C6-C98DA3205C09}" type="datetimeFigureOut">
              <a:rPr lang="en-US" smtClean="0"/>
              <a:pPr/>
              <a:t>10/21/2013</a:t>
            </a:fld>
            <a:endParaRPr lang="en-US"/>
          </a:p>
        </p:txBody>
      </p:sp>
      <p:sp>
        <p:nvSpPr>
          <p:cNvPr id="3" name="Footer Placeholder 2"/>
          <p:cNvSpPr>
            <a:spLocks noGrp="1"/>
          </p:cNvSpPr>
          <p:nvPr>
            <p:ph type="ftr" sz="quarter" idx="11"/>
          </p:nvPr>
        </p:nvSpPr>
        <p:spPr>
          <a:xfrm rot="5400000">
            <a:off x="6990186" y="3737240"/>
            <a:ext cx="3200400" cy="365760"/>
          </a:xfrm>
          <a:prstGeom prst="rect">
            <a:avLst/>
          </a:prstGeom>
        </p:spPr>
        <p:txBody>
          <a:bodyPr/>
          <a:lstStyle/>
          <a:p>
            <a:endParaRPr lang="en-US"/>
          </a:p>
        </p:txBody>
      </p:sp>
      <p:sp>
        <p:nvSpPr>
          <p:cNvPr id="4" name="Slide Number Placeholder 3"/>
          <p:cNvSpPr>
            <a:spLocks noGrp="1"/>
          </p:cNvSpPr>
          <p:nvPr>
            <p:ph type="sldNum" sz="quarter" idx="12"/>
          </p:nvPr>
        </p:nvSpPr>
        <p:spPr>
          <a:xfrm>
            <a:off x="8458200" y="6191451"/>
            <a:ext cx="585216" cy="525018"/>
          </a:xfrm>
          <a:prstGeom prst="rect">
            <a:avLst/>
          </a:prstGeom>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a:xfrm rot="5400000">
            <a:off x="7589520" y="1081851"/>
            <a:ext cx="2011680" cy="384048"/>
          </a:xfrm>
          <a:prstGeom prst="rect">
            <a:avLst/>
          </a:prstGeom>
        </p:spPr>
        <p:txBody>
          <a:bodyPr rtlCol="0"/>
          <a:lstStyle/>
          <a:p>
            <a:fld id="{1D8BD707-D9CF-40AE-B4C6-C98DA3205C09}" type="datetimeFigureOut">
              <a:rPr lang="en-US" smtClean="0"/>
              <a:pPr/>
              <a:t>10/21/2013</a:t>
            </a:fld>
            <a:endParaRPr lang="en-US"/>
          </a:p>
        </p:txBody>
      </p:sp>
      <p:sp>
        <p:nvSpPr>
          <p:cNvPr id="22" name="Slide Number Placeholder 21"/>
          <p:cNvSpPr>
            <a:spLocks noGrp="1"/>
          </p:cNvSpPr>
          <p:nvPr>
            <p:ph type="sldNum" sz="quarter" idx="15"/>
          </p:nvPr>
        </p:nvSpPr>
        <p:spPr>
          <a:xfrm>
            <a:off x="8458200" y="6191451"/>
            <a:ext cx="585216" cy="525018"/>
          </a:xfrm>
          <a:prstGeom prst="rect">
            <a:avLst/>
          </a:prstGeom>
        </p:spPr>
        <p:txBody>
          <a:bodyPr rtlCol="0"/>
          <a:lstStyle/>
          <a:p>
            <a:fld id="{B6F15528-21DE-4FAA-801E-634DDDAF4B2B}" type="slidenum">
              <a:rPr lang="en-US" smtClean="0"/>
              <a:pPr/>
              <a:t>‹#›</a:t>
            </a:fld>
            <a:endParaRPr lang="en-US"/>
          </a:p>
        </p:txBody>
      </p:sp>
      <p:sp>
        <p:nvSpPr>
          <p:cNvPr id="23" name="Footer Placeholder 22"/>
          <p:cNvSpPr>
            <a:spLocks noGrp="1"/>
          </p:cNvSpPr>
          <p:nvPr>
            <p:ph type="ftr" sz="quarter" idx="16"/>
          </p:nvPr>
        </p:nvSpPr>
        <p:spPr>
          <a:xfrm rot="5400000">
            <a:off x="6990186" y="3737240"/>
            <a:ext cx="3200400" cy="365760"/>
          </a:xfrm>
          <a:prstGeom prst="rect">
            <a:avLst/>
          </a:prstGeom>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a:xfrm rot="5400000">
            <a:off x="7589520" y="1081851"/>
            <a:ext cx="2011680" cy="384048"/>
          </a:xfrm>
          <a:prstGeom prst="rect">
            <a:avLst/>
          </a:prstGeom>
        </p:spPr>
        <p:txBody>
          <a:bodyPr rtlCol="0"/>
          <a:lstStyle/>
          <a:p>
            <a:fld id="{1D8BD707-D9CF-40AE-B4C6-C98DA3205C09}" type="datetimeFigureOut">
              <a:rPr lang="en-US" smtClean="0"/>
              <a:pPr/>
              <a:t>10/21/2013</a:t>
            </a:fld>
            <a:endParaRPr lang="en-US"/>
          </a:p>
        </p:txBody>
      </p:sp>
      <p:sp>
        <p:nvSpPr>
          <p:cNvPr id="18" name="Slide Number Placeholder 17"/>
          <p:cNvSpPr>
            <a:spLocks noGrp="1"/>
          </p:cNvSpPr>
          <p:nvPr>
            <p:ph type="sldNum" sz="quarter" idx="11"/>
          </p:nvPr>
        </p:nvSpPr>
        <p:spPr>
          <a:xfrm>
            <a:off x="8458200" y="6191451"/>
            <a:ext cx="585216" cy="525018"/>
          </a:xfrm>
          <a:prstGeom prst="rect">
            <a:avLst/>
          </a:prstGeom>
        </p:spPr>
        <p:txBody>
          <a:bodyPr rtlCol="0"/>
          <a:lstStyle/>
          <a:p>
            <a:fld id="{B6F15528-21DE-4FAA-801E-634DDDAF4B2B}" type="slidenum">
              <a:rPr lang="en-US" smtClean="0"/>
              <a:pPr/>
              <a:t>‹#›</a:t>
            </a:fld>
            <a:endParaRPr lang="en-US"/>
          </a:p>
        </p:txBody>
      </p:sp>
      <p:sp>
        <p:nvSpPr>
          <p:cNvPr id="21" name="Footer Placeholder 20"/>
          <p:cNvSpPr>
            <a:spLocks noGrp="1"/>
          </p:cNvSpPr>
          <p:nvPr>
            <p:ph type="ftr" sz="quarter" idx="12"/>
          </p:nvPr>
        </p:nvSpPr>
        <p:spPr>
          <a:xfrm rot="5400000">
            <a:off x="6990186" y="3737240"/>
            <a:ext cx="3200400" cy="365760"/>
          </a:xfrm>
          <a:prstGeom prst="rect">
            <a:avLst/>
          </a:prstGeom>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924800" cy="792162"/>
          </a:xfrm>
          <a:prstGeom prst="rect">
            <a:avLst/>
          </a:prstGeom>
        </p:spPr>
        <p:txBody>
          <a:bodyPr vert="horz" anchor="ctr" anchorCtr="1">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295400"/>
            <a:ext cx="7924800" cy="51785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483194" y="6172200"/>
            <a:ext cx="526694" cy="552651"/>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000" dirty="0"/>
          </a:p>
        </p:txBody>
      </p:sp>
      <p:sp>
        <p:nvSpPr>
          <p:cNvPr id="14" name="TextBox 13"/>
          <p:cNvSpPr txBox="1"/>
          <p:nvPr userDrawn="1"/>
        </p:nvSpPr>
        <p:spPr>
          <a:xfrm>
            <a:off x="8483139" y="6289965"/>
            <a:ext cx="533400" cy="307777"/>
          </a:xfrm>
          <a:prstGeom prst="rect">
            <a:avLst/>
          </a:prstGeom>
          <a:noFill/>
        </p:spPr>
        <p:txBody>
          <a:bodyPr wrap="square" rtlCol="0">
            <a:spAutoFit/>
          </a:bodyPr>
          <a:lstStyle/>
          <a:p>
            <a:pPr algn="ctr"/>
            <a:fld id="{5B77D36F-9883-46BD-B382-AD309B12512B}" type="slidenum">
              <a:rPr lang="en-US" sz="1400" smtClean="0">
                <a:solidFill>
                  <a:schemeClr val="bg1"/>
                </a:solidFill>
              </a:rPr>
              <a:pPr algn="ctr"/>
              <a:t>‹#›</a:t>
            </a:fld>
            <a:endParaRPr lang="en-US"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iming>
    <p:tnLst>
      <p:par>
        <p:cTn id="1" dur="indefinite" restart="never" nodeType="tmRoot"/>
      </p:par>
    </p:tnLst>
  </p:timing>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ma"/><Relationship Id="rId1" Type="http://schemas.microsoft.com/office/2007/relationships/media" Target="../media/media1.wm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audio" Target="../media/media10.wma"/><Relationship Id="rId2" Type="http://schemas.microsoft.com/office/2007/relationships/media" Target="../media/media10.wma"/><Relationship Id="rId1" Type="http://schemas.openxmlformats.org/officeDocument/2006/relationships/tags" Target="../tags/tag7.xml"/><Relationship Id="rId5" Type="http://schemas.openxmlformats.org/officeDocument/2006/relationships/image" Target="../media/image2.png"/><Relationship Id="rId4"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audio" Target="../media/media11.wma"/><Relationship Id="rId2" Type="http://schemas.microsoft.com/office/2007/relationships/media" Target="../media/media11.wma"/><Relationship Id="rId1" Type="http://schemas.openxmlformats.org/officeDocument/2006/relationships/tags" Target="../tags/tag8.xml"/><Relationship Id="rId5" Type="http://schemas.openxmlformats.org/officeDocument/2006/relationships/image" Target="../media/image2.png"/><Relationship Id="rId4"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audio" Target="../media/media12.wma"/><Relationship Id="rId2" Type="http://schemas.microsoft.com/office/2007/relationships/media" Target="../media/media12.wma"/><Relationship Id="rId1" Type="http://schemas.openxmlformats.org/officeDocument/2006/relationships/tags" Target="../tags/tag9.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wma"/><Relationship Id="rId1" Type="http://schemas.microsoft.com/office/2007/relationships/media" Target="../media/media13.wm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audio" Target="../media/media14.wma"/><Relationship Id="rId2" Type="http://schemas.microsoft.com/office/2007/relationships/media" Target="../media/media14.wma"/><Relationship Id="rId1" Type="http://schemas.openxmlformats.org/officeDocument/2006/relationships/tags" Target="../tags/tag10.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wma"/><Relationship Id="rId2" Type="http://schemas.microsoft.com/office/2007/relationships/media" Target="../media/media15.wma"/><Relationship Id="rId1" Type="http://schemas.openxmlformats.org/officeDocument/2006/relationships/tags" Target="../tags/tag11.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wma"/><Relationship Id="rId1" Type="http://schemas.microsoft.com/office/2007/relationships/media" Target="../media/media16.wm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wma"/><Relationship Id="rId1" Type="http://schemas.microsoft.com/office/2007/relationships/media" Target="../media/media17.wm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audio" Target="../media/media18.wma"/><Relationship Id="rId2" Type="http://schemas.microsoft.com/office/2007/relationships/media" Target="../media/media18.wma"/><Relationship Id="rId1" Type="http://schemas.openxmlformats.org/officeDocument/2006/relationships/tags" Target="../tags/tag12.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9.wma"/><Relationship Id="rId1" Type="http://schemas.microsoft.com/office/2007/relationships/media" Target="../media/media19.wma"/><Relationship Id="rId5" Type="http://schemas.openxmlformats.org/officeDocument/2006/relationships/image" Target="../media/image2.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audio" Target="../media/media2.wma"/><Relationship Id="rId2" Type="http://schemas.microsoft.com/office/2007/relationships/media" Target="../media/media2.wma"/><Relationship Id="rId1" Type="http://schemas.openxmlformats.org/officeDocument/2006/relationships/tags" Target="../tags/tag1.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audio" Target="../media/media20.wma"/><Relationship Id="rId2" Type="http://schemas.microsoft.com/office/2007/relationships/media" Target="../media/media20.wma"/><Relationship Id="rId1" Type="http://schemas.openxmlformats.org/officeDocument/2006/relationships/tags" Target="../tags/tag13.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audio" Target="../media/media21.wma"/><Relationship Id="rId2" Type="http://schemas.microsoft.com/office/2007/relationships/media" Target="../media/media21.wma"/><Relationship Id="rId1" Type="http://schemas.openxmlformats.org/officeDocument/2006/relationships/tags" Target="../tags/tag14.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audio" Target="../media/media22.wma"/><Relationship Id="rId2" Type="http://schemas.microsoft.com/office/2007/relationships/media" Target="../media/media22.wma"/><Relationship Id="rId1" Type="http://schemas.openxmlformats.org/officeDocument/2006/relationships/tags" Target="../tags/tag15.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audio" Target="../media/media23.wma"/><Relationship Id="rId2" Type="http://schemas.microsoft.com/office/2007/relationships/media" Target="../media/media23.wma"/><Relationship Id="rId1" Type="http://schemas.openxmlformats.org/officeDocument/2006/relationships/tags" Target="../tags/tag16.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wma"/><Relationship Id="rId1" Type="http://schemas.microsoft.com/office/2007/relationships/media" Target="../media/media24.wma"/><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audio" Target="../media/media25.wma"/><Relationship Id="rId2" Type="http://schemas.microsoft.com/office/2007/relationships/media" Target="../media/media25.wma"/><Relationship Id="rId1" Type="http://schemas.openxmlformats.org/officeDocument/2006/relationships/tags" Target="../tags/tag17.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wma"/><Relationship Id="rId1" Type="http://schemas.microsoft.com/office/2007/relationships/media" Target="../media/media26.wma"/><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audio" Target="../media/media27.wma"/><Relationship Id="rId2" Type="http://schemas.microsoft.com/office/2007/relationships/media" Target="../media/media27.wma"/><Relationship Id="rId1" Type="http://schemas.openxmlformats.org/officeDocument/2006/relationships/tags" Target="../tags/tag18.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audio" Target="../media/media28.wma"/><Relationship Id="rId2" Type="http://schemas.microsoft.com/office/2007/relationships/media" Target="../media/media28.wma"/><Relationship Id="rId1" Type="http://schemas.openxmlformats.org/officeDocument/2006/relationships/tags" Target="../tags/tag19.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wma"/><Relationship Id="rId2" Type="http://schemas.microsoft.com/office/2007/relationships/media" Target="../media/media3.wma"/><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audio" Target="../media/media29.wma"/><Relationship Id="rId2" Type="http://schemas.microsoft.com/office/2007/relationships/media" Target="../media/media29.wma"/><Relationship Id="rId1" Type="http://schemas.openxmlformats.org/officeDocument/2006/relationships/tags" Target="../tags/tag20.xml"/><Relationship Id="rId5" Type="http://schemas.openxmlformats.org/officeDocument/2006/relationships/image" Target="../media/image7.png"/><Relationship Id="rId4"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audio" Target="../media/media4.wma"/><Relationship Id="rId7" Type="http://schemas.openxmlformats.org/officeDocument/2006/relationships/image" Target="../media/image2.png"/><Relationship Id="rId2" Type="http://schemas.microsoft.com/office/2007/relationships/media" Target="../media/media4.wma"/><Relationship Id="rId1" Type="http://schemas.openxmlformats.org/officeDocument/2006/relationships/tags" Target="../tags/tag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ma"/><Relationship Id="rId1" Type="http://schemas.microsoft.com/office/2007/relationships/media" Target="../media/media5.wm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audio" Target="../media/media6.wma"/><Relationship Id="rId2" Type="http://schemas.microsoft.com/office/2007/relationships/media" Target="../media/media6.wm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wma"/><Relationship Id="rId2" Type="http://schemas.microsoft.com/office/2007/relationships/media" Target="../media/media7.wma"/><Relationship Id="rId1" Type="http://schemas.openxmlformats.org/officeDocument/2006/relationships/tags" Target="../tags/tag5.xml"/><Relationship Id="rId5" Type="http://schemas.openxmlformats.org/officeDocument/2006/relationships/image" Target="../media/image2.png"/><Relationship Id="rId4"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audio" Target="../media/media8.wma"/><Relationship Id="rId2" Type="http://schemas.microsoft.com/office/2007/relationships/media" Target="../media/media8.wma"/><Relationship Id="rId1" Type="http://schemas.openxmlformats.org/officeDocument/2006/relationships/tags" Target="../tags/tag6.xml"/><Relationship Id="rId5" Type="http://schemas.openxmlformats.org/officeDocument/2006/relationships/image" Target="../media/image2.png"/><Relationship Id="rId4"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ma"/><Relationship Id="rId1" Type="http://schemas.microsoft.com/office/2007/relationships/media" Target="../media/media9.wm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2514600"/>
            <a:ext cx="6172200" cy="1894362"/>
          </a:xfrm>
        </p:spPr>
        <p:txBody>
          <a:bodyPr>
            <a:normAutofit fontScale="90000"/>
          </a:bodyPr>
          <a:lstStyle/>
          <a:p>
            <a:pPr algn="ctr"/>
            <a:r>
              <a:rPr lang="en-US" dirty="0" smtClean="0"/>
              <a:t>Comp 401</a:t>
            </a:r>
            <a:br>
              <a:rPr lang="en-US" dirty="0" smtClean="0"/>
            </a:br>
            <a:r>
              <a:rPr lang="en-US" dirty="0" smtClean="0"/>
              <a:t>Practical Applications of MVC and Observer: Property Notification</a:t>
            </a:r>
            <a:endParaRPr lang="en-US" dirty="0"/>
          </a:p>
        </p:txBody>
      </p:sp>
      <p:sp>
        <p:nvSpPr>
          <p:cNvPr id="3" name="Subtitle 2"/>
          <p:cNvSpPr>
            <a:spLocks noGrp="1"/>
          </p:cNvSpPr>
          <p:nvPr>
            <p:ph type="subTitle" idx="1"/>
          </p:nvPr>
        </p:nvSpPr>
        <p:spPr>
          <a:xfrm>
            <a:off x="2286000" y="5257800"/>
            <a:ext cx="6172200" cy="1117122"/>
          </a:xfrm>
        </p:spPr>
        <p:txBody>
          <a:bodyPr/>
          <a:lstStyle/>
          <a:p>
            <a:r>
              <a:rPr lang="en-US" dirty="0" smtClean="0"/>
              <a:t>Instructor: Prasun Dewan</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p:transition advTm="6544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74638"/>
            <a:ext cx="8229600" cy="792162"/>
          </a:xfrm>
        </p:spPr>
        <p:txBody>
          <a:bodyPr>
            <a:normAutofit/>
          </a:bodyPr>
          <a:lstStyle/>
          <a:p>
            <a:r>
              <a:rPr lang="en-US" dirty="0" smtClean="0"/>
              <a:t>Support Implementation?</a:t>
            </a:r>
            <a:endParaRPr lang="en-US" dirty="0"/>
          </a:p>
        </p:txBody>
      </p:sp>
      <p:sp>
        <p:nvSpPr>
          <p:cNvPr id="7" name="Rectangle 6"/>
          <p:cNvSpPr/>
          <p:nvPr/>
        </p:nvSpPr>
        <p:spPr>
          <a:xfrm>
            <a:off x="304800" y="960438"/>
            <a:ext cx="8199438" cy="589756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endParaRPr lang="en-US" sz="1600" b="1" dirty="0" smtClean="0">
              <a:solidFill>
                <a:srgbClr val="7F0055"/>
              </a:solidFill>
              <a:latin typeface="Courier New"/>
            </a:endParaRPr>
          </a:p>
          <a:p>
            <a:r>
              <a:rPr lang="en-US" sz="1400" b="1" dirty="0">
                <a:solidFill>
                  <a:srgbClr val="7F0055"/>
                </a:solidFill>
                <a:latin typeface="Courier New"/>
              </a:rPr>
              <a:t>import</a:t>
            </a:r>
            <a:r>
              <a:rPr lang="en-US" sz="1400" b="1" dirty="0">
                <a:solidFill>
                  <a:srgbClr val="000000"/>
                </a:solidFill>
                <a:latin typeface="Courier New"/>
              </a:rPr>
              <a:t> </a:t>
            </a:r>
            <a:r>
              <a:rPr lang="en-US" sz="1400" b="1" dirty="0" err="1">
                <a:solidFill>
                  <a:srgbClr val="000000"/>
                </a:solidFill>
                <a:latin typeface="Courier New"/>
              </a:rPr>
              <a:t>java.beans.PropertyChangeEvent</a:t>
            </a:r>
            <a:r>
              <a:rPr lang="en-US" sz="1400" b="1" dirty="0">
                <a:solidFill>
                  <a:srgbClr val="000000"/>
                </a:solidFill>
                <a:latin typeface="Courier New"/>
              </a:rPr>
              <a:t>;</a:t>
            </a:r>
          </a:p>
          <a:p>
            <a:r>
              <a:rPr lang="en-US" sz="1400" b="1" dirty="0">
                <a:solidFill>
                  <a:srgbClr val="7F0055"/>
                </a:solidFill>
                <a:latin typeface="Courier New"/>
              </a:rPr>
              <a:t>import</a:t>
            </a:r>
            <a:r>
              <a:rPr lang="en-US" sz="1400" b="1" dirty="0">
                <a:solidFill>
                  <a:srgbClr val="000000"/>
                </a:solidFill>
                <a:latin typeface="Courier New"/>
              </a:rPr>
              <a:t> </a:t>
            </a:r>
            <a:r>
              <a:rPr lang="en-US" sz="1400" b="1" dirty="0" err="1">
                <a:solidFill>
                  <a:srgbClr val="000000"/>
                </a:solidFill>
                <a:latin typeface="Courier New"/>
              </a:rPr>
              <a:t>java.beans.PropertyChangeListener</a:t>
            </a:r>
            <a:r>
              <a:rPr lang="en-US" sz="1400" b="1" dirty="0" smtClean="0">
                <a:solidFill>
                  <a:srgbClr val="000000"/>
                </a:solidFill>
                <a:latin typeface="Courier New"/>
              </a:rPr>
              <a:t>;</a:t>
            </a:r>
          </a:p>
          <a:p>
            <a:r>
              <a:rPr lang="en-US" sz="1400" b="1" dirty="0" smtClean="0">
                <a:solidFill>
                  <a:srgbClr val="7F0055"/>
                </a:solidFill>
                <a:latin typeface="Courier New"/>
              </a:rPr>
              <a:t>import</a:t>
            </a:r>
            <a:r>
              <a:rPr lang="en-US" sz="1400" b="1" dirty="0" smtClean="0">
                <a:solidFill>
                  <a:srgbClr val="000000"/>
                </a:solidFill>
                <a:latin typeface="Courier New"/>
              </a:rPr>
              <a:t> </a:t>
            </a:r>
            <a:r>
              <a:rPr lang="en-US" sz="1400" b="1" dirty="0" err="1" smtClean="0">
                <a:solidFill>
                  <a:srgbClr val="000000"/>
                </a:solidFill>
                <a:latin typeface="Courier New"/>
              </a:rPr>
              <a:t>util.annotations.ObserverRegisterer</a:t>
            </a:r>
            <a:r>
              <a:rPr lang="en-US" sz="1400" b="1" dirty="0" smtClean="0">
                <a:solidFill>
                  <a:srgbClr val="000000"/>
                </a:solidFill>
                <a:latin typeface="Courier New"/>
              </a:rPr>
              <a:t>;</a:t>
            </a:r>
          </a:p>
          <a:p>
            <a:r>
              <a:rPr lang="en-US" sz="1400" b="1" dirty="0" smtClean="0">
                <a:solidFill>
                  <a:srgbClr val="7F0055"/>
                </a:solidFill>
                <a:latin typeface="Courier New"/>
              </a:rPr>
              <a:t>import</a:t>
            </a:r>
            <a:r>
              <a:rPr lang="en-US" sz="1400" b="1" dirty="0" smtClean="0">
                <a:solidFill>
                  <a:srgbClr val="000000"/>
                </a:solidFill>
                <a:latin typeface="Courier New"/>
              </a:rPr>
              <a:t> </a:t>
            </a:r>
            <a:r>
              <a:rPr lang="en-US" sz="1400" b="1" dirty="0" err="1">
                <a:solidFill>
                  <a:srgbClr val="000000"/>
                </a:solidFill>
                <a:latin typeface="Courier New"/>
              </a:rPr>
              <a:t>util.annotations.ObserverTypes</a:t>
            </a:r>
            <a:r>
              <a:rPr lang="en-US" sz="1400" b="1" dirty="0">
                <a:solidFill>
                  <a:srgbClr val="000000"/>
                </a:solidFill>
                <a:latin typeface="Courier New"/>
              </a:rPr>
              <a:t>;</a:t>
            </a:r>
          </a:p>
          <a:p>
            <a:r>
              <a:rPr lang="en-US" sz="1400" b="1" dirty="0">
                <a:solidFill>
                  <a:srgbClr val="7F0055"/>
                </a:solidFill>
                <a:latin typeface="Courier New"/>
              </a:rPr>
              <a:t>import</a:t>
            </a:r>
            <a:r>
              <a:rPr lang="en-US" sz="1400" b="1" dirty="0">
                <a:solidFill>
                  <a:srgbClr val="000000"/>
                </a:solidFill>
                <a:latin typeface="Courier New"/>
              </a:rPr>
              <a:t> </a:t>
            </a:r>
            <a:r>
              <a:rPr lang="en-US" sz="1400" b="1" dirty="0" err="1">
                <a:solidFill>
                  <a:srgbClr val="000000"/>
                </a:solidFill>
                <a:latin typeface="Courier New"/>
              </a:rPr>
              <a:t>util.models.PropertyListenerRegisterer</a:t>
            </a:r>
            <a:r>
              <a:rPr lang="en-US" sz="1400" b="1" dirty="0" smtClean="0">
                <a:solidFill>
                  <a:srgbClr val="000000"/>
                </a:solidFill>
                <a:latin typeface="Courier New"/>
              </a:rPr>
              <a:t>;</a:t>
            </a:r>
            <a:endParaRPr lang="en-US" sz="1400" b="1" dirty="0" smtClean="0"/>
          </a:p>
          <a:p>
            <a:r>
              <a:rPr lang="en-US" sz="1400" b="1" dirty="0" smtClean="0">
                <a:solidFill>
                  <a:srgbClr val="7F0055"/>
                </a:solidFill>
                <a:latin typeface="Courier New"/>
              </a:rPr>
              <a:t>public</a:t>
            </a:r>
            <a:r>
              <a:rPr lang="en-US" sz="1400" b="1" dirty="0" smtClean="0">
                <a:solidFill>
                  <a:srgbClr val="000000"/>
                </a:solidFill>
                <a:latin typeface="Courier New"/>
              </a:rPr>
              <a:t> </a:t>
            </a:r>
            <a:r>
              <a:rPr lang="en-US" sz="1400" b="1" dirty="0">
                <a:solidFill>
                  <a:srgbClr val="7F0055"/>
                </a:solidFill>
                <a:latin typeface="Courier New"/>
              </a:rPr>
              <a:t>class</a:t>
            </a:r>
            <a:r>
              <a:rPr lang="en-US" sz="1400" b="1" dirty="0">
                <a:solidFill>
                  <a:srgbClr val="000000"/>
                </a:solidFill>
                <a:latin typeface="Courier New"/>
              </a:rPr>
              <a:t> </a:t>
            </a:r>
            <a:r>
              <a:rPr lang="en-US" sz="1400" b="1" dirty="0" err="1">
                <a:solidFill>
                  <a:srgbClr val="000000"/>
                </a:solidFill>
                <a:latin typeface="Courier New"/>
              </a:rPr>
              <a:t>AnObservableBMISpreadsheet</a:t>
            </a:r>
            <a:r>
              <a:rPr lang="en-US" sz="1400" b="1" dirty="0">
                <a:solidFill>
                  <a:srgbClr val="000000"/>
                </a:solidFill>
                <a:latin typeface="Courier New"/>
              </a:rPr>
              <a:t> </a:t>
            </a:r>
            <a:endParaRPr lang="en-US" sz="1400" b="1"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smtClean="0">
                <a:solidFill>
                  <a:srgbClr val="7F0055"/>
                </a:solidFill>
                <a:latin typeface="Courier New"/>
              </a:rPr>
              <a:t>implements</a:t>
            </a:r>
            <a:r>
              <a:rPr lang="en-US" sz="1400" b="1" dirty="0" smtClean="0">
                <a:solidFill>
                  <a:srgbClr val="000000"/>
                </a:solidFill>
                <a:latin typeface="Courier New"/>
              </a:rPr>
              <a:t>  </a:t>
            </a:r>
            <a:r>
              <a:rPr lang="en-US" sz="1400" b="1" dirty="0" err="1" smtClean="0">
                <a:solidFill>
                  <a:srgbClr val="000000"/>
                </a:solidFill>
                <a:latin typeface="Courier New"/>
              </a:rPr>
              <a:t>BMISpreadsheet</a:t>
            </a:r>
            <a:r>
              <a:rPr lang="en-US" sz="1400" b="1" dirty="0">
                <a:solidFill>
                  <a:srgbClr val="000000"/>
                </a:solidFill>
                <a:latin typeface="Courier New"/>
              </a:rPr>
              <a:t>, </a:t>
            </a:r>
            <a:r>
              <a:rPr lang="en-US" sz="1400" b="1" dirty="0" err="1">
                <a:solidFill>
                  <a:srgbClr val="000000"/>
                </a:solidFill>
                <a:latin typeface="Courier New"/>
              </a:rPr>
              <a:t>PropertyListenerRegisterer</a:t>
            </a:r>
            <a:r>
              <a:rPr lang="en-US" sz="1400" b="1" dirty="0">
                <a:solidFill>
                  <a:srgbClr val="000000"/>
                </a:solidFill>
                <a:latin typeface="Courier New"/>
              </a:rPr>
              <a:t> {</a:t>
            </a:r>
          </a:p>
          <a:p>
            <a:r>
              <a:rPr lang="en-US" sz="1400" dirty="0" smtClean="0">
                <a:solidFill>
                  <a:srgbClr val="000000"/>
                </a:solidFill>
                <a:latin typeface="Courier New"/>
              </a:rPr>
              <a:t>  </a:t>
            </a:r>
            <a:r>
              <a:rPr lang="en-US" sz="1400" dirty="0" err="1" smtClean="0">
                <a:solidFill>
                  <a:srgbClr val="000000"/>
                </a:solidFill>
                <a:latin typeface="Courier New"/>
              </a:rPr>
              <a:t>PropertyListenerSupport</a:t>
            </a:r>
            <a:r>
              <a:rPr lang="en-US" sz="1400" dirty="0" smtClean="0">
                <a:solidFill>
                  <a:srgbClr val="000000"/>
                </a:solidFill>
                <a:latin typeface="Courier New"/>
              </a:rPr>
              <a:t> </a:t>
            </a:r>
            <a:r>
              <a:rPr lang="en-US" sz="1400" dirty="0" err="1">
                <a:solidFill>
                  <a:srgbClr val="0000C0"/>
                </a:solidFill>
                <a:latin typeface="Courier New"/>
              </a:rPr>
              <a:t>propertyListenerSupport</a:t>
            </a:r>
            <a:r>
              <a:rPr lang="en-US" sz="1400" dirty="0">
                <a:solidFill>
                  <a:srgbClr val="000000"/>
                </a:solidFill>
                <a:latin typeface="Courier New"/>
              </a:rPr>
              <a:t> = </a:t>
            </a:r>
            <a:endParaRPr lang="en-US" sz="1400" dirty="0" smtClean="0">
              <a:solidFill>
                <a:srgbClr val="000000"/>
              </a:solidFill>
              <a:latin typeface="Courier New"/>
            </a:endParaRPr>
          </a:p>
          <a:p>
            <a:r>
              <a:rPr lang="en-US" sz="1400" b="1" dirty="0" smtClean="0">
                <a:solidFill>
                  <a:srgbClr val="000000"/>
                </a:solidFill>
                <a:latin typeface="Courier New"/>
              </a:rPr>
              <a:t>         </a:t>
            </a:r>
            <a:r>
              <a:rPr lang="en-US" sz="1400" b="1" dirty="0" smtClean="0">
                <a:solidFill>
                  <a:srgbClr val="7F0055"/>
                </a:solidFill>
                <a:latin typeface="Courier New"/>
              </a:rPr>
              <a:t>new</a:t>
            </a:r>
            <a:r>
              <a:rPr lang="en-US" sz="1400" b="1" dirty="0" smtClean="0">
                <a:solidFill>
                  <a:srgbClr val="000000"/>
                </a:solidFill>
                <a:latin typeface="Courier New"/>
              </a:rPr>
              <a:t> </a:t>
            </a:r>
            <a:r>
              <a:rPr lang="en-US" sz="1400" b="1" dirty="0" err="1" smtClean="0">
                <a:solidFill>
                  <a:srgbClr val="000000"/>
                </a:solidFill>
                <a:latin typeface="Courier New"/>
              </a:rPr>
              <a:t>APropertyListenerSupport</a:t>
            </a:r>
            <a:r>
              <a:rPr lang="en-US" sz="1400" b="1" dirty="0" smtClean="0">
                <a:solidFill>
                  <a:srgbClr val="000000"/>
                </a:solidFill>
                <a:latin typeface="Courier New"/>
              </a:rPr>
              <a:t>();</a:t>
            </a:r>
          </a:p>
          <a:p>
            <a:endParaRPr lang="en-US" sz="1400" b="1"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dirty="0">
                <a:solidFill>
                  <a:srgbClr val="646464"/>
                </a:solidFill>
                <a:latin typeface="Courier New"/>
              </a:rPr>
              <a:t>@</a:t>
            </a:r>
            <a:r>
              <a:rPr lang="en-US" sz="1400" dirty="0" err="1">
                <a:solidFill>
                  <a:srgbClr val="646464"/>
                </a:solidFill>
                <a:latin typeface="Courier New"/>
              </a:rPr>
              <a:t>ObserverRegisterer</a:t>
            </a:r>
            <a:r>
              <a:rPr lang="en-US" sz="1400" dirty="0">
                <a:solidFill>
                  <a:srgbClr val="000000"/>
                </a:solidFill>
                <a:latin typeface="Courier New"/>
              </a:rPr>
              <a:t>(</a:t>
            </a:r>
            <a:r>
              <a:rPr lang="en-US" sz="1400" dirty="0" err="1">
                <a:solidFill>
                  <a:srgbClr val="000000"/>
                </a:solidFill>
                <a:latin typeface="Courier New"/>
              </a:rPr>
              <a:t>ObserverTypes.</a:t>
            </a:r>
            <a:r>
              <a:rPr lang="en-US" sz="1400" i="1" dirty="0" err="1">
                <a:solidFill>
                  <a:srgbClr val="0000C0"/>
                </a:solidFill>
                <a:latin typeface="Courier New"/>
              </a:rPr>
              <a:t>PROPERTY_LISTENER</a:t>
            </a:r>
            <a:r>
              <a:rPr lang="en-US" sz="1400" i="1" dirty="0" smtClean="0">
                <a:solidFill>
                  <a:srgbClr val="000000"/>
                </a:solidFill>
                <a:latin typeface="Courier New"/>
              </a:rPr>
              <a:t>)</a:t>
            </a:r>
            <a:endParaRPr lang="en-US" sz="1400" b="1"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smtClean="0">
                <a:solidFill>
                  <a:srgbClr val="7F0055"/>
                </a:solidFill>
                <a:latin typeface="Courier New"/>
              </a:rPr>
              <a:t>public</a:t>
            </a:r>
            <a:r>
              <a:rPr lang="en-US" sz="1400" b="1" dirty="0" smtClean="0">
                <a:solidFill>
                  <a:srgbClr val="000000"/>
                </a:solidFill>
                <a:latin typeface="Courier New"/>
              </a:rPr>
              <a:t> </a:t>
            </a:r>
            <a:r>
              <a:rPr lang="en-US" sz="1400" b="1" dirty="0">
                <a:solidFill>
                  <a:srgbClr val="7F0055"/>
                </a:solidFill>
                <a:latin typeface="Courier New"/>
              </a:rPr>
              <a:t>void</a:t>
            </a:r>
            <a:r>
              <a:rPr lang="en-US" sz="1400" b="1" dirty="0">
                <a:solidFill>
                  <a:srgbClr val="000000"/>
                </a:solidFill>
                <a:latin typeface="Courier New"/>
              </a:rPr>
              <a:t> </a:t>
            </a:r>
            <a:r>
              <a:rPr lang="en-US" sz="1400" b="1" dirty="0" err="1">
                <a:solidFill>
                  <a:srgbClr val="000000"/>
                </a:solidFill>
                <a:latin typeface="Courier New"/>
              </a:rPr>
              <a:t>addPropertyChangeListener</a:t>
            </a:r>
            <a:r>
              <a:rPr lang="en-US" sz="1400" b="1" dirty="0" smtClean="0">
                <a:solidFill>
                  <a:srgbClr val="000000"/>
                </a:solidFill>
                <a:latin typeface="Courier New"/>
              </a:rPr>
              <a:t>(</a:t>
            </a: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err="1" smtClean="0">
                <a:solidFill>
                  <a:srgbClr val="000000"/>
                </a:solidFill>
                <a:latin typeface="Courier New"/>
              </a:rPr>
              <a:t>PropertyChangeListener</a:t>
            </a:r>
            <a:r>
              <a:rPr lang="en-US" sz="1400" b="1" dirty="0" smtClean="0">
                <a:solidFill>
                  <a:srgbClr val="000000"/>
                </a:solidFill>
                <a:latin typeface="Courier New"/>
              </a:rPr>
              <a:t> </a:t>
            </a:r>
            <a:r>
              <a:rPr lang="en-US" sz="1400" b="1" dirty="0">
                <a:solidFill>
                  <a:srgbClr val="000000"/>
                </a:solidFill>
                <a:latin typeface="Courier New"/>
              </a:rPr>
              <a:t>listener) {</a:t>
            </a:r>
          </a:p>
          <a:p>
            <a:r>
              <a:rPr lang="en-US" sz="1400" dirty="0" smtClean="0">
                <a:solidFill>
                  <a:srgbClr val="0000C0"/>
                </a:solidFill>
                <a:latin typeface="Courier New"/>
              </a:rPr>
              <a:t>    </a:t>
            </a:r>
            <a:r>
              <a:rPr lang="en-US" sz="1400" dirty="0" err="1" smtClean="0">
                <a:solidFill>
                  <a:srgbClr val="0000C0"/>
                </a:solidFill>
                <a:latin typeface="Courier New"/>
              </a:rPr>
              <a:t>propertyListenerSupport</a:t>
            </a:r>
            <a:r>
              <a:rPr lang="en-US" sz="1400" dirty="0" err="1" smtClean="0">
                <a:solidFill>
                  <a:srgbClr val="000000"/>
                </a:solidFill>
                <a:latin typeface="Courier New"/>
              </a:rPr>
              <a:t>.addElement</a:t>
            </a:r>
            <a:r>
              <a:rPr lang="en-US" sz="1400" dirty="0" smtClean="0">
                <a:solidFill>
                  <a:srgbClr val="000000"/>
                </a:solidFill>
                <a:latin typeface="Courier New"/>
              </a:rPr>
              <a:t>(listener);</a:t>
            </a:r>
            <a:endParaRPr lang="en-US" sz="1400" dirty="0">
              <a:latin typeface="Courier New"/>
            </a:endParaRPr>
          </a:p>
          <a:p>
            <a:r>
              <a:rPr lang="en-US" sz="1400" dirty="0" smtClean="0">
                <a:solidFill>
                  <a:srgbClr val="000000"/>
                </a:solidFill>
                <a:latin typeface="Courier New"/>
              </a:rPr>
              <a:t>  }</a:t>
            </a:r>
            <a:endParaRPr lang="en-US" sz="1400" dirty="0">
              <a:solidFill>
                <a:srgbClr val="000000"/>
              </a:solidFill>
              <a:latin typeface="Courier New"/>
            </a:endParaRPr>
          </a:p>
          <a:p>
            <a:r>
              <a:rPr lang="en-US" sz="1400" b="1" dirty="0" smtClean="0">
                <a:solidFill>
                  <a:srgbClr val="000000"/>
                </a:solidFill>
                <a:latin typeface="Courier New"/>
              </a:rPr>
              <a:t>  …</a:t>
            </a:r>
            <a:endParaRPr lang="en-US" sz="1400" b="1" dirty="0">
              <a:solidFill>
                <a:srgbClr val="000000"/>
              </a:solidFill>
              <a:latin typeface="Courier New"/>
            </a:endParaRPr>
          </a:p>
          <a:p>
            <a:r>
              <a:rPr lang="en-US" sz="1400" b="1" dirty="0">
                <a:solidFill>
                  <a:srgbClr val="7F0055"/>
                </a:solidFill>
                <a:latin typeface="Courier New"/>
              </a:rPr>
              <a:t>  public</a:t>
            </a:r>
            <a:r>
              <a:rPr lang="en-US" sz="1400" b="1" dirty="0">
                <a:solidFill>
                  <a:srgbClr val="000000"/>
                </a:solidFill>
                <a:latin typeface="Courier New"/>
              </a:rPr>
              <a:t> </a:t>
            </a:r>
            <a:r>
              <a:rPr lang="en-US" sz="1400" b="1" dirty="0">
                <a:solidFill>
                  <a:srgbClr val="7F0055"/>
                </a:solidFill>
                <a:latin typeface="Courier New"/>
              </a:rPr>
              <a:t>void</a:t>
            </a:r>
            <a:r>
              <a:rPr lang="en-US" sz="1400" b="1" dirty="0">
                <a:solidFill>
                  <a:srgbClr val="000000"/>
                </a:solidFill>
                <a:latin typeface="Courier New"/>
              </a:rPr>
              <a:t> </a:t>
            </a:r>
            <a:r>
              <a:rPr lang="en-US" sz="1400" b="1" dirty="0" err="1">
                <a:solidFill>
                  <a:srgbClr val="000000"/>
                </a:solidFill>
                <a:latin typeface="Courier New"/>
              </a:rPr>
              <a:t>setWeight</a:t>
            </a:r>
            <a:r>
              <a:rPr lang="en-US" sz="1400" b="1" dirty="0">
                <a:solidFill>
                  <a:srgbClr val="000000"/>
                </a:solidFill>
                <a:latin typeface="Courier New"/>
              </a:rPr>
              <a:t>(</a:t>
            </a:r>
            <a:r>
              <a:rPr lang="en-US" sz="1400" b="1" dirty="0">
                <a:solidFill>
                  <a:srgbClr val="7F0055"/>
                </a:solidFill>
                <a:latin typeface="Courier New"/>
              </a:rPr>
              <a:t>double</a:t>
            </a:r>
            <a:r>
              <a:rPr lang="en-US" sz="1400" b="1" dirty="0">
                <a:solidFill>
                  <a:srgbClr val="000000"/>
                </a:solidFill>
                <a:latin typeface="Courier New"/>
              </a:rPr>
              <a:t> </a:t>
            </a:r>
            <a:r>
              <a:rPr lang="en-US" sz="1400" b="1" dirty="0" err="1">
                <a:solidFill>
                  <a:srgbClr val="000000"/>
                </a:solidFill>
                <a:latin typeface="Courier New"/>
              </a:rPr>
              <a:t>newWeight</a:t>
            </a:r>
            <a:r>
              <a:rPr lang="en-US" sz="1400" b="1" dirty="0">
                <a:solidFill>
                  <a:srgbClr val="000000"/>
                </a:solidFill>
                <a:latin typeface="Courier New"/>
              </a:rPr>
              <a:t>) {</a:t>
            </a:r>
          </a:p>
          <a:p>
            <a:r>
              <a:rPr lang="en-US" sz="1400" b="1" dirty="0" smtClean="0">
                <a:solidFill>
                  <a:srgbClr val="7F0055"/>
                </a:solidFill>
                <a:latin typeface="Courier New"/>
              </a:rPr>
              <a:t>    double</a:t>
            </a:r>
            <a:r>
              <a:rPr lang="en-US" sz="1400" b="1" dirty="0" smtClean="0">
                <a:solidFill>
                  <a:srgbClr val="000000"/>
                </a:solidFill>
                <a:latin typeface="Courier New"/>
              </a:rPr>
              <a:t> </a:t>
            </a:r>
            <a:r>
              <a:rPr lang="en-US" sz="1400" b="1" dirty="0" err="1">
                <a:solidFill>
                  <a:srgbClr val="000000"/>
                </a:solidFill>
                <a:latin typeface="Courier New"/>
              </a:rPr>
              <a:t>oldWeight</a:t>
            </a:r>
            <a:r>
              <a:rPr lang="en-US" sz="1400" b="1" dirty="0">
                <a:solidFill>
                  <a:srgbClr val="000000"/>
                </a:solidFill>
                <a:latin typeface="Courier New"/>
              </a:rPr>
              <a:t> = </a:t>
            </a:r>
            <a:r>
              <a:rPr lang="en-US" sz="1400" b="1" dirty="0">
                <a:solidFill>
                  <a:srgbClr val="0000C0"/>
                </a:solidFill>
                <a:latin typeface="Courier New"/>
              </a:rPr>
              <a:t>weight</a:t>
            </a:r>
            <a:r>
              <a:rPr lang="en-US" sz="1400" b="1" dirty="0">
                <a:solidFill>
                  <a:srgbClr val="000000"/>
                </a:solidFill>
                <a:latin typeface="Courier New"/>
              </a:rPr>
              <a:t>;</a:t>
            </a:r>
          </a:p>
          <a:p>
            <a:r>
              <a:rPr lang="en-US" sz="1400" b="1" dirty="0" smtClean="0">
                <a:solidFill>
                  <a:srgbClr val="7F0055"/>
                </a:solidFill>
                <a:latin typeface="Courier New"/>
              </a:rPr>
              <a:t>    double</a:t>
            </a:r>
            <a:r>
              <a:rPr lang="en-US" sz="1400" b="1" dirty="0" smtClean="0">
                <a:solidFill>
                  <a:srgbClr val="000000"/>
                </a:solidFill>
                <a:latin typeface="Courier New"/>
              </a:rPr>
              <a:t> </a:t>
            </a:r>
            <a:r>
              <a:rPr lang="en-US" sz="1400" b="1" dirty="0" err="1">
                <a:solidFill>
                  <a:srgbClr val="000000"/>
                </a:solidFill>
                <a:latin typeface="Courier New"/>
              </a:rPr>
              <a:t>oldBMI</a:t>
            </a:r>
            <a:r>
              <a:rPr lang="en-US" sz="1400" b="1" dirty="0">
                <a:solidFill>
                  <a:srgbClr val="000000"/>
                </a:solidFill>
                <a:latin typeface="Courier New"/>
              </a:rPr>
              <a:t> = </a:t>
            </a:r>
            <a:r>
              <a:rPr lang="en-US" sz="1400" b="1" dirty="0" err="1">
                <a:solidFill>
                  <a:srgbClr val="000000"/>
                </a:solidFill>
                <a:latin typeface="Courier New"/>
              </a:rPr>
              <a:t>getBMI</a:t>
            </a:r>
            <a:r>
              <a:rPr lang="en-US" sz="1400" b="1" dirty="0">
                <a:solidFill>
                  <a:srgbClr val="000000"/>
                </a:solidFill>
                <a:latin typeface="Courier New"/>
              </a:rPr>
              <a:t>();</a:t>
            </a:r>
          </a:p>
          <a:p>
            <a:r>
              <a:rPr lang="en-US" sz="1400" dirty="0" smtClean="0">
                <a:solidFill>
                  <a:srgbClr val="0000C0"/>
                </a:solidFill>
                <a:latin typeface="Courier New"/>
              </a:rPr>
              <a:t>    weight</a:t>
            </a:r>
            <a:r>
              <a:rPr lang="en-US" sz="1400" dirty="0" smtClean="0">
                <a:solidFill>
                  <a:srgbClr val="000000"/>
                </a:solidFill>
                <a:latin typeface="Courier New"/>
              </a:rPr>
              <a:t> </a:t>
            </a:r>
            <a:r>
              <a:rPr lang="en-US" sz="1400" dirty="0">
                <a:solidFill>
                  <a:srgbClr val="000000"/>
                </a:solidFill>
                <a:latin typeface="Courier New"/>
              </a:rPr>
              <a:t>= </a:t>
            </a:r>
            <a:r>
              <a:rPr lang="en-US" sz="1400" dirty="0" err="1">
                <a:solidFill>
                  <a:srgbClr val="000000"/>
                </a:solidFill>
                <a:latin typeface="Courier New"/>
              </a:rPr>
              <a:t>newWeight</a:t>
            </a:r>
            <a:r>
              <a:rPr lang="en-US" sz="1400" dirty="0">
                <a:solidFill>
                  <a:srgbClr val="000000"/>
                </a:solidFill>
                <a:latin typeface="Courier New"/>
              </a:rPr>
              <a:t>;</a:t>
            </a:r>
          </a:p>
          <a:p>
            <a:r>
              <a:rPr lang="en-US" sz="1400" dirty="0" smtClean="0">
                <a:solidFill>
                  <a:srgbClr val="0000C0"/>
                </a:solidFill>
                <a:latin typeface="Courier New"/>
              </a:rPr>
              <a:t>    </a:t>
            </a:r>
            <a:r>
              <a:rPr lang="en-US" sz="1400" b="1" dirty="0">
                <a:solidFill>
                  <a:srgbClr val="7F0055"/>
                </a:solidFill>
                <a:latin typeface="Courier New" pitchFamily="49" charset="0"/>
                <a:cs typeface="Courier New" pitchFamily="49" charset="0"/>
              </a:rPr>
              <a:t>if</a:t>
            </a:r>
            <a:r>
              <a:rPr lang="en-US" sz="1400" b="1" dirty="0">
                <a:solidFill>
                  <a:srgbClr val="000000"/>
                </a:solidFill>
                <a:latin typeface="Courier New" pitchFamily="49" charset="0"/>
                <a:cs typeface="Courier New" pitchFamily="49" charset="0"/>
              </a:rPr>
              <a:t> (</a:t>
            </a:r>
            <a:r>
              <a:rPr lang="en-US" sz="1400" b="1" dirty="0" err="1">
                <a:solidFill>
                  <a:srgbClr val="0000C0"/>
                </a:solidFill>
                <a:latin typeface="Courier New" pitchFamily="49" charset="0"/>
                <a:cs typeface="Courier New" pitchFamily="49" charset="0"/>
              </a:rPr>
              <a:t>propertyListenerSupport</a:t>
            </a:r>
            <a:r>
              <a:rPr lang="en-US" sz="1400" b="1" dirty="0">
                <a:solidFill>
                  <a:srgbClr val="000000"/>
                </a:solidFill>
                <a:latin typeface="Courier New" pitchFamily="49" charset="0"/>
                <a:cs typeface="Courier New" pitchFamily="49" charset="0"/>
              </a:rPr>
              <a:t> != </a:t>
            </a:r>
            <a:r>
              <a:rPr lang="en-US" sz="1400" b="1" dirty="0">
                <a:solidFill>
                  <a:srgbClr val="7F0055"/>
                </a:solidFill>
                <a:latin typeface="Courier New" pitchFamily="49" charset="0"/>
                <a:cs typeface="Courier New" pitchFamily="49" charset="0"/>
              </a:rPr>
              <a:t>null</a:t>
            </a:r>
            <a:r>
              <a:rPr lang="en-US" sz="1400" b="1" dirty="0">
                <a:solidFill>
                  <a:srgbClr val="000000"/>
                </a:solidFill>
                <a:latin typeface="Courier New" pitchFamily="49" charset="0"/>
                <a:cs typeface="Courier New" pitchFamily="49" charset="0"/>
              </a:rPr>
              <a:t>) {</a:t>
            </a:r>
            <a:endParaRPr lang="en-US" sz="1400" dirty="0">
              <a:solidFill>
                <a:srgbClr val="000000"/>
              </a:solidFill>
              <a:latin typeface="Courier New" pitchFamily="49" charset="0"/>
              <a:cs typeface="Courier New" pitchFamily="49" charset="0"/>
            </a:endParaRPr>
          </a:p>
          <a:p>
            <a:r>
              <a:rPr lang="en-US" sz="1400" dirty="0">
                <a:solidFill>
                  <a:srgbClr val="0000C0"/>
                </a:solidFill>
                <a:latin typeface="Courier New"/>
              </a:rPr>
              <a:t>      </a:t>
            </a:r>
            <a:r>
              <a:rPr lang="en-US" sz="1400" dirty="0" err="1">
                <a:solidFill>
                  <a:srgbClr val="0000C0"/>
                </a:solidFill>
                <a:latin typeface="Courier New"/>
              </a:rPr>
              <a:t>propertyListenerSupport</a:t>
            </a:r>
            <a:r>
              <a:rPr lang="en-US" sz="1400" dirty="0" err="1">
                <a:solidFill>
                  <a:srgbClr val="000000"/>
                </a:solidFill>
                <a:latin typeface="Courier New"/>
              </a:rPr>
              <a:t>.notifyAllListeners</a:t>
            </a:r>
            <a:r>
              <a:rPr lang="en-US" sz="1400" dirty="0">
                <a:solidFill>
                  <a:srgbClr val="000000"/>
                </a:solidFill>
                <a:latin typeface="Courier New"/>
              </a:rPr>
              <a:t>( </a:t>
            </a:r>
          </a:p>
          <a:p>
            <a:r>
              <a:rPr lang="en-US" sz="1400" b="1" dirty="0">
                <a:solidFill>
                  <a:srgbClr val="000000"/>
                </a:solidFill>
                <a:latin typeface="Courier New"/>
              </a:rPr>
              <a:t>        </a:t>
            </a:r>
            <a:r>
              <a:rPr lang="en-US" sz="1400" b="1" dirty="0">
                <a:solidFill>
                  <a:srgbClr val="7F0055"/>
                </a:solidFill>
                <a:latin typeface="Courier New"/>
              </a:rPr>
              <a:t>new</a:t>
            </a:r>
            <a:r>
              <a:rPr lang="en-US" sz="1400" b="1" dirty="0">
                <a:solidFill>
                  <a:srgbClr val="000000"/>
                </a:solidFill>
                <a:latin typeface="Courier New"/>
              </a:rPr>
              <a:t> </a:t>
            </a:r>
            <a:r>
              <a:rPr lang="en-US" sz="1400" b="1" dirty="0" err="1">
                <a:solidFill>
                  <a:srgbClr val="000000"/>
                </a:solidFill>
                <a:latin typeface="Courier New"/>
              </a:rPr>
              <a:t>PropertyChangeEvent</a:t>
            </a:r>
            <a:r>
              <a:rPr lang="en-US" sz="1400" b="1" dirty="0">
                <a:solidFill>
                  <a:srgbClr val="000000"/>
                </a:solidFill>
                <a:latin typeface="Courier New"/>
              </a:rPr>
              <a:t>(</a:t>
            </a:r>
            <a:r>
              <a:rPr lang="en-US" sz="1400" b="1" dirty="0">
                <a:solidFill>
                  <a:srgbClr val="7F0055"/>
                </a:solidFill>
                <a:latin typeface="Courier New"/>
              </a:rPr>
              <a:t>this</a:t>
            </a:r>
            <a:r>
              <a:rPr lang="en-US" sz="1400" b="1" dirty="0">
                <a:solidFill>
                  <a:srgbClr val="000000"/>
                </a:solidFill>
                <a:latin typeface="Courier New"/>
              </a:rPr>
              <a:t>, </a:t>
            </a:r>
            <a:r>
              <a:rPr lang="en-US" sz="1400" b="1" dirty="0">
                <a:solidFill>
                  <a:srgbClr val="2A00FF"/>
                </a:solidFill>
                <a:latin typeface="Courier New"/>
              </a:rPr>
              <a:t>"weight"</a:t>
            </a:r>
            <a:r>
              <a:rPr lang="en-US" sz="1400" b="1" dirty="0">
                <a:solidFill>
                  <a:srgbClr val="000000"/>
                </a:solidFill>
                <a:latin typeface="Courier New"/>
              </a:rPr>
              <a:t>, </a:t>
            </a:r>
            <a:r>
              <a:rPr lang="en-US" sz="1400" b="1" dirty="0" err="1">
                <a:solidFill>
                  <a:srgbClr val="000000"/>
                </a:solidFill>
                <a:latin typeface="Courier New"/>
              </a:rPr>
              <a:t>oldWeight</a:t>
            </a:r>
            <a:r>
              <a:rPr lang="en-US" sz="1400" b="1" dirty="0">
                <a:solidFill>
                  <a:srgbClr val="000000"/>
                </a:solidFill>
                <a:latin typeface="Courier New"/>
              </a:rPr>
              <a:t>, </a:t>
            </a:r>
            <a:r>
              <a:rPr lang="en-US" sz="1400" b="1" dirty="0" err="1">
                <a:solidFill>
                  <a:srgbClr val="000000"/>
                </a:solidFill>
                <a:latin typeface="Courier New"/>
              </a:rPr>
              <a:t>newWeight</a:t>
            </a:r>
            <a:r>
              <a:rPr lang="en-US" sz="1400" b="1" dirty="0">
                <a:solidFill>
                  <a:srgbClr val="000000"/>
                </a:solidFill>
                <a:latin typeface="Courier New"/>
              </a:rPr>
              <a:t>));</a:t>
            </a:r>
          </a:p>
          <a:p>
            <a:r>
              <a:rPr lang="en-US" sz="1400" dirty="0">
                <a:solidFill>
                  <a:srgbClr val="0000C0"/>
                </a:solidFill>
                <a:latin typeface="Courier New"/>
              </a:rPr>
              <a:t>      </a:t>
            </a:r>
            <a:r>
              <a:rPr lang="en-US" sz="1400" dirty="0" err="1">
                <a:solidFill>
                  <a:srgbClr val="0000C0"/>
                </a:solidFill>
                <a:latin typeface="Courier New"/>
              </a:rPr>
              <a:t>propertyListenerSupport</a:t>
            </a:r>
            <a:r>
              <a:rPr lang="en-US" sz="1400" dirty="0" err="1">
                <a:solidFill>
                  <a:srgbClr val="000000"/>
                </a:solidFill>
                <a:latin typeface="Courier New"/>
              </a:rPr>
              <a:t>.notifyAllListeners</a:t>
            </a:r>
            <a:r>
              <a:rPr lang="en-US" sz="1400" dirty="0">
                <a:solidFill>
                  <a:srgbClr val="000000"/>
                </a:solidFill>
                <a:latin typeface="Courier New"/>
              </a:rPr>
              <a:t>(</a:t>
            </a:r>
          </a:p>
          <a:p>
            <a:r>
              <a:rPr lang="en-US" sz="1400" b="1" dirty="0">
                <a:solidFill>
                  <a:srgbClr val="000000"/>
                </a:solidFill>
                <a:latin typeface="Courier New"/>
              </a:rPr>
              <a:t>       </a:t>
            </a:r>
            <a:r>
              <a:rPr lang="en-US" sz="1400" b="1" dirty="0">
                <a:solidFill>
                  <a:srgbClr val="7F0055"/>
                </a:solidFill>
                <a:latin typeface="Courier New"/>
              </a:rPr>
              <a:t>new</a:t>
            </a:r>
            <a:r>
              <a:rPr lang="en-US" sz="1400" b="1" dirty="0">
                <a:solidFill>
                  <a:srgbClr val="000000"/>
                </a:solidFill>
                <a:latin typeface="Courier New"/>
              </a:rPr>
              <a:t> </a:t>
            </a:r>
            <a:r>
              <a:rPr lang="en-US" sz="1400" b="1" dirty="0" err="1">
                <a:solidFill>
                  <a:srgbClr val="000000"/>
                </a:solidFill>
                <a:latin typeface="Courier New"/>
              </a:rPr>
              <a:t>PropertyChangeEvent</a:t>
            </a:r>
            <a:r>
              <a:rPr lang="en-US" sz="1400" b="1" dirty="0">
                <a:solidFill>
                  <a:srgbClr val="000000"/>
                </a:solidFill>
                <a:latin typeface="Courier New"/>
              </a:rPr>
              <a:t>(</a:t>
            </a:r>
            <a:r>
              <a:rPr lang="en-US" sz="1400" b="1" dirty="0">
                <a:solidFill>
                  <a:srgbClr val="7F0055"/>
                </a:solidFill>
                <a:latin typeface="Courier New"/>
              </a:rPr>
              <a:t>this</a:t>
            </a:r>
            <a:r>
              <a:rPr lang="en-US" sz="1400" b="1" dirty="0">
                <a:solidFill>
                  <a:srgbClr val="000000"/>
                </a:solidFill>
                <a:latin typeface="Courier New"/>
              </a:rPr>
              <a:t>, </a:t>
            </a:r>
            <a:r>
              <a:rPr lang="en-US" sz="1400" b="1" dirty="0">
                <a:solidFill>
                  <a:srgbClr val="2A00FF"/>
                </a:solidFill>
                <a:latin typeface="Courier New"/>
              </a:rPr>
              <a:t>"</a:t>
            </a:r>
            <a:r>
              <a:rPr lang="en-US" sz="1400" b="1" dirty="0" err="1">
                <a:solidFill>
                  <a:srgbClr val="2A00FF"/>
                </a:solidFill>
                <a:latin typeface="Courier New"/>
              </a:rPr>
              <a:t>bmi</a:t>
            </a:r>
            <a:r>
              <a:rPr lang="en-US" sz="1400" b="1" dirty="0">
                <a:solidFill>
                  <a:srgbClr val="2A00FF"/>
                </a:solidFill>
                <a:latin typeface="Courier New"/>
              </a:rPr>
              <a:t>"</a:t>
            </a:r>
            <a:r>
              <a:rPr lang="en-US" sz="1400" b="1" dirty="0">
                <a:solidFill>
                  <a:srgbClr val="000000"/>
                </a:solidFill>
                <a:latin typeface="Courier New"/>
              </a:rPr>
              <a:t>, </a:t>
            </a:r>
            <a:r>
              <a:rPr lang="en-US" sz="1400" b="1" dirty="0" err="1">
                <a:solidFill>
                  <a:srgbClr val="000000"/>
                </a:solidFill>
                <a:latin typeface="Courier New"/>
              </a:rPr>
              <a:t>oldBMI</a:t>
            </a:r>
            <a:r>
              <a:rPr lang="en-US" sz="1400" b="1" dirty="0">
                <a:solidFill>
                  <a:srgbClr val="000000"/>
                </a:solidFill>
                <a:latin typeface="Courier New"/>
              </a:rPr>
              <a:t>, </a:t>
            </a:r>
            <a:r>
              <a:rPr lang="en-US" sz="1400" b="1" dirty="0" err="1">
                <a:solidFill>
                  <a:srgbClr val="000000"/>
                </a:solidFill>
                <a:latin typeface="Courier New"/>
              </a:rPr>
              <a:t>getBMI</a:t>
            </a:r>
            <a:r>
              <a:rPr lang="en-US" sz="1400" b="1" dirty="0">
                <a:solidFill>
                  <a:srgbClr val="000000"/>
                </a:solidFill>
                <a:latin typeface="Courier New"/>
              </a:rPr>
              <a:t>()));</a:t>
            </a:r>
          </a:p>
          <a:p>
            <a:r>
              <a:rPr lang="en-US" sz="1400" b="1" dirty="0">
                <a:solidFill>
                  <a:srgbClr val="000000"/>
                </a:solidFill>
                <a:latin typeface="Courier New"/>
              </a:rPr>
              <a:t>   }</a:t>
            </a:r>
            <a:endParaRPr lang="en-US" sz="1400" dirty="0">
              <a:latin typeface="Courier New"/>
            </a:endParaRPr>
          </a:p>
          <a:p>
            <a:r>
              <a:rPr lang="en-US" sz="1400" dirty="0" smtClean="0">
                <a:solidFill>
                  <a:srgbClr val="000000"/>
                </a:solidFill>
                <a:latin typeface="Courier New"/>
              </a:rPr>
              <a:t>  }</a:t>
            </a:r>
            <a:endParaRPr lang="en-US" sz="1400" dirty="0" smtClean="0">
              <a:latin typeface="Courier New"/>
            </a:endParaRPr>
          </a:p>
          <a:p>
            <a:r>
              <a:rPr lang="en-US" sz="1400" dirty="0" smtClean="0">
                <a:solidFill>
                  <a:srgbClr val="000000"/>
                </a:solidFill>
                <a:latin typeface="Courier New"/>
              </a:rPr>
              <a:t>}  </a:t>
            </a:r>
            <a:endParaRPr lang="en-US" sz="1400" dirty="0">
              <a:solidFill>
                <a:schemeClr val="tx1"/>
              </a:solidFill>
            </a:endParaRPr>
          </a:p>
        </p:txBody>
      </p:sp>
      <p:sp>
        <p:nvSpPr>
          <p:cNvPr id="27" name="Right Arrow 26"/>
          <p:cNvSpPr/>
          <p:nvPr/>
        </p:nvSpPr>
        <p:spPr>
          <a:xfrm rot="21423310" flipH="1">
            <a:off x="5577289" y="2520800"/>
            <a:ext cx="2521148" cy="636663"/>
          </a:xfrm>
          <a:prstGeom prst="rightArrow">
            <a:avLst>
              <a:gd name="adj1" fmla="val 75656"/>
              <a:gd name="adj2" fmla="val 46335"/>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smtClean="0"/>
              <a:t>Standard registration support</a:t>
            </a:r>
            <a:endParaRPr lang="en-US" sz="1600" dirty="0"/>
          </a:p>
        </p:txBody>
      </p:sp>
      <p:sp>
        <p:nvSpPr>
          <p:cNvPr id="5" name="Rectangle 4"/>
          <p:cNvSpPr/>
          <p:nvPr/>
        </p:nvSpPr>
        <p:spPr>
          <a:xfrm>
            <a:off x="5334000" y="3733800"/>
            <a:ext cx="3398838" cy="1066800"/>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smtClean="0">
                <a:latin typeface="Calibri" pitchFamily="34" charset="0"/>
                <a:cs typeface="Calibri" pitchFamily="34" charset="0"/>
              </a:rPr>
              <a:t>No need to subclass to get automatic notification as in Observable</a:t>
            </a:r>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3510504880"/>
      </p:ext>
    </p:extLst>
  </p:cSld>
  <p:clrMapOvr>
    <a:masterClrMapping/>
  </p:clrMapOvr>
  <p:transition advTm="1456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3"/>
                </p:tgtEl>
              </p:cMediaNode>
            </p:audio>
          </p:childTnLst>
        </p:cTn>
      </p:par>
    </p:tnLst>
    <p:bldLst>
      <p:bldP spid="27"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74638"/>
            <a:ext cx="8229600" cy="792162"/>
          </a:xfrm>
        </p:spPr>
        <p:txBody>
          <a:bodyPr>
            <a:normAutofit/>
          </a:bodyPr>
          <a:lstStyle/>
          <a:p>
            <a:r>
              <a:rPr lang="en-US" smtClean="0"/>
              <a:t>History </a:t>
            </a:r>
            <a:r>
              <a:rPr lang="en-US" dirty="0" smtClean="0"/>
              <a:t>+ Notify All</a:t>
            </a:r>
            <a:endParaRPr lang="en-US" dirty="0"/>
          </a:p>
        </p:txBody>
      </p:sp>
      <p:sp>
        <p:nvSpPr>
          <p:cNvPr id="7" name="Rectangle 6"/>
          <p:cNvSpPr/>
          <p:nvPr/>
        </p:nvSpPr>
        <p:spPr>
          <a:xfrm>
            <a:off x="326571" y="1024205"/>
            <a:ext cx="8199438" cy="585259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400" b="1" dirty="0">
                <a:solidFill>
                  <a:srgbClr val="7F0055"/>
                </a:solidFill>
                <a:latin typeface="Courier New"/>
              </a:rPr>
              <a:t>public</a:t>
            </a:r>
            <a:r>
              <a:rPr lang="en-US" sz="1400" b="1" dirty="0">
                <a:solidFill>
                  <a:srgbClr val="000000"/>
                </a:solidFill>
                <a:latin typeface="Courier New"/>
              </a:rPr>
              <a:t> </a:t>
            </a:r>
            <a:r>
              <a:rPr lang="en-US" sz="1400" b="1" dirty="0">
                <a:solidFill>
                  <a:srgbClr val="7F0055"/>
                </a:solidFill>
                <a:latin typeface="Courier New"/>
              </a:rPr>
              <a:t>class</a:t>
            </a:r>
            <a:r>
              <a:rPr lang="en-US" sz="1400" b="1" dirty="0">
                <a:solidFill>
                  <a:srgbClr val="000000"/>
                </a:solidFill>
                <a:latin typeface="Courier New"/>
              </a:rPr>
              <a:t> </a:t>
            </a:r>
            <a:r>
              <a:rPr lang="en-US" sz="1400" b="1" dirty="0" err="1">
                <a:solidFill>
                  <a:srgbClr val="000000"/>
                </a:solidFill>
                <a:latin typeface="Courier New"/>
              </a:rPr>
              <a:t>APropertyListenerSupport</a:t>
            </a:r>
            <a:r>
              <a:rPr lang="en-US" sz="1400" b="1" dirty="0">
                <a:solidFill>
                  <a:srgbClr val="000000"/>
                </a:solidFill>
                <a:latin typeface="Courier New"/>
              </a:rPr>
              <a:t> </a:t>
            </a:r>
            <a:r>
              <a:rPr lang="en-US" sz="1400" b="1" dirty="0">
                <a:solidFill>
                  <a:srgbClr val="7F0055"/>
                </a:solidFill>
                <a:latin typeface="Courier New"/>
              </a:rPr>
              <a:t>implements</a:t>
            </a:r>
            <a:r>
              <a:rPr lang="en-US" sz="1400" b="1" dirty="0">
                <a:solidFill>
                  <a:srgbClr val="000000"/>
                </a:solidFill>
                <a:latin typeface="Courier New"/>
              </a:rPr>
              <a:t> </a:t>
            </a:r>
            <a:r>
              <a:rPr lang="en-US" sz="1400" b="1" dirty="0" err="1">
                <a:solidFill>
                  <a:srgbClr val="000000"/>
                </a:solidFill>
                <a:latin typeface="Courier New"/>
              </a:rPr>
              <a:t>PropertyListenerSupport</a:t>
            </a:r>
            <a:r>
              <a:rPr lang="en-US" sz="1400" b="1" dirty="0">
                <a:solidFill>
                  <a:srgbClr val="000000"/>
                </a:solidFill>
                <a:latin typeface="Courier New"/>
              </a:rPr>
              <a:t> {</a:t>
            </a: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a:solidFill>
                  <a:srgbClr val="7F0055"/>
                </a:solidFill>
                <a:latin typeface="Courier New"/>
              </a:rPr>
              <a:t>final</a:t>
            </a:r>
            <a:r>
              <a:rPr lang="en-US" sz="1400" b="1" dirty="0">
                <a:solidFill>
                  <a:srgbClr val="000000"/>
                </a:solidFill>
                <a:latin typeface="Courier New"/>
              </a:rPr>
              <a:t> </a:t>
            </a:r>
            <a:r>
              <a:rPr lang="en-US" sz="1400" b="1" dirty="0" err="1">
                <a:solidFill>
                  <a:srgbClr val="7F0055"/>
                </a:solidFill>
                <a:latin typeface="Courier New"/>
              </a:rPr>
              <a:t>int</a:t>
            </a:r>
            <a:r>
              <a:rPr lang="en-US" sz="1400" b="1" dirty="0">
                <a:solidFill>
                  <a:srgbClr val="000000"/>
                </a:solidFill>
                <a:latin typeface="Courier New"/>
              </a:rPr>
              <a:t> </a:t>
            </a:r>
            <a:r>
              <a:rPr lang="en-US" sz="1400" b="1" dirty="0">
                <a:solidFill>
                  <a:srgbClr val="0000C0"/>
                </a:solidFill>
                <a:latin typeface="Courier New"/>
              </a:rPr>
              <a:t>MAX_SIZE</a:t>
            </a:r>
            <a:r>
              <a:rPr lang="en-US" sz="1400" b="1" dirty="0">
                <a:solidFill>
                  <a:srgbClr val="000000"/>
                </a:solidFill>
                <a:latin typeface="Courier New"/>
              </a:rPr>
              <a:t> = 50;</a:t>
            </a:r>
          </a:p>
          <a:p>
            <a:r>
              <a:rPr lang="en-US" sz="1400" dirty="0" smtClean="0">
                <a:solidFill>
                  <a:srgbClr val="000000"/>
                </a:solidFill>
                <a:latin typeface="Courier New"/>
              </a:rPr>
              <a:t>  </a:t>
            </a:r>
            <a:r>
              <a:rPr lang="en-US" sz="1400" dirty="0" err="1" smtClean="0">
                <a:solidFill>
                  <a:srgbClr val="000000"/>
                </a:solidFill>
                <a:latin typeface="Courier New"/>
              </a:rPr>
              <a:t>PropertyChangeListener</a:t>
            </a:r>
            <a:r>
              <a:rPr lang="en-US" sz="1400" dirty="0">
                <a:solidFill>
                  <a:srgbClr val="000000"/>
                </a:solidFill>
                <a:latin typeface="Courier New"/>
              </a:rPr>
              <a:t>[] </a:t>
            </a:r>
            <a:r>
              <a:rPr lang="en-US" sz="1400" dirty="0">
                <a:solidFill>
                  <a:srgbClr val="0000C0"/>
                </a:solidFill>
                <a:latin typeface="Courier New"/>
              </a:rPr>
              <a:t>contents</a:t>
            </a:r>
            <a:r>
              <a:rPr lang="en-US" sz="1400" dirty="0">
                <a:solidFill>
                  <a:srgbClr val="000000"/>
                </a:solidFill>
                <a:latin typeface="Courier New"/>
              </a:rPr>
              <a:t> = </a:t>
            </a:r>
            <a:r>
              <a:rPr lang="en-US" sz="1400" b="1" dirty="0">
                <a:solidFill>
                  <a:srgbClr val="7F0055"/>
                </a:solidFill>
                <a:latin typeface="Courier New"/>
              </a:rPr>
              <a:t>new</a:t>
            </a:r>
            <a:r>
              <a:rPr lang="en-US" sz="1400" b="1" dirty="0">
                <a:solidFill>
                  <a:srgbClr val="000000"/>
                </a:solidFill>
                <a:latin typeface="Courier New"/>
              </a:rPr>
              <a:t> </a:t>
            </a:r>
            <a:r>
              <a:rPr lang="en-US" sz="1400" b="1" dirty="0" err="1">
                <a:solidFill>
                  <a:srgbClr val="000000"/>
                </a:solidFill>
                <a:latin typeface="Courier New"/>
              </a:rPr>
              <a:t>PropertyChangeListener</a:t>
            </a:r>
            <a:r>
              <a:rPr lang="en-US" sz="1400" b="1" dirty="0">
                <a:solidFill>
                  <a:srgbClr val="000000"/>
                </a:solidFill>
                <a:latin typeface="Courier New"/>
              </a:rPr>
              <a:t>[</a:t>
            </a:r>
            <a:r>
              <a:rPr lang="en-US" sz="1400" b="1" dirty="0">
                <a:solidFill>
                  <a:srgbClr val="0000C0"/>
                </a:solidFill>
                <a:latin typeface="Courier New"/>
              </a:rPr>
              <a:t>MAX_SIZE</a:t>
            </a:r>
            <a:r>
              <a:rPr lang="en-US" sz="1400" b="1" dirty="0">
                <a:solidFill>
                  <a:srgbClr val="000000"/>
                </a:solidFill>
                <a:latin typeface="Courier New"/>
              </a:rPr>
              <a:t>];</a:t>
            </a:r>
          </a:p>
          <a:p>
            <a:r>
              <a:rPr lang="en-US" sz="1400" b="1" dirty="0" smtClean="0">
                <a:solidFill>
                  <a:srgbClr val="7F0055"/>
                </a:solidFill>
                <a:latin typeface="Courier New"/>
              </a:rPr>
              <a:t>  </a:t>
            </a:r>
            <a:r>
              <a:rPr lang="en-US" sz="1400" b="1" dirty="0" err="1" smtClean="0">
                <a:solidFill>
                  <a:srgbClr val="7F0055"/>
                </a:solidFill>
                <a:latin typeface="Courier New"/>
              </a:rPr>
              <a:t>int</a:t>
            </a:r>
            <a:r>
              <a:rPr lang="en-US" sz="1400" b="1" dirty="0" smtClean="0">
                <a:solidFill>
                  <a:srgbClr val="000000"/>
                </a:solidFill>
                <a:latin typeface="Courier New"/>
              </a:rPr>
              <a:t> </a:t>
            </a:r>
            <a:r>
              <a:rPr lang="en-US" sz="1400" b="1" dirty="0">
                <a:solidFill>
                  <a:srgbClr val="0000C0"/>
                </a:solidFill>
                <a:latin typeface="Courier New"/>
              </a:rPr>
              <a:t>size</a:t>
            </a:r>
            <a:r>
              <a:rPr lang="en-US" sz="1400" b="1" dirty="0">
                <a:solidFill>
                  <a:srgbClr val="000000"/>
                </a:solidFill>
                <a:latin typeface="Courier New"/>
              </a:rPr>
              <a:t> = 0</a:t>
            </a:r>
            <a:r>
              <a:rPr lang="en-US" sz="1400" b="1" dirty="0" smtClean="0">
                <a:solidFill>
                  <a:srgbClr val="000000"/>
                </a:solidFill>
                <a:latin typeface="Courier New"/>
              </a:rPr>
              <a:t>;</a:t>
            </a:r>
            <a:endParaRPr lang="en-US" sz="1400" dirty="0">
              <a:latin typeface="Courier New"/>
            </a:endParaRP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err="1">
                <a:solidFill>
                  <a:srgbClr val="7F0055"/>
                </a:solidFill>
                <a:latin typeface="Courier New"/>
              </a:rPr>
              <a:t>int</a:t>
            </a:r>
            <a:r>
              <a:rPr lang="en-US" sz="1400" b="1" dirty="0">
                <a:solidFill>
                  <a:srgbClr val="000000"/>
                </a:solidFill>
                <a:latin typeface="Courier New"/>
              </a:rPr>
              <a:t> size() {</a:t>
            </a:r>
          </a:p>
          <a:p>
            <a:r>
              <a:rPr lang="en-US" sz="1400" b="1" dirty="0" smtClean="0">
                <a:solidFill>
                  <a:srgbClr val="7F0055"/>
                </a:solidFill>
                <a:latin typeface="Courier New"/>
              </a:rPr>
              <a:t>    return</a:t>
            </a:r>
            <a:r>
              <a:rPr lang="en-US" sz="1400" b="1" dirty="0" smtClean="0">
                <a:solidFill>
                  <a:srgbClr val="000000"/>
                </a:solidFill>
                <a:latin typeface="Courier New"/>
              </a:rPr>
              <a:t> </a:t>
            </a:r>
            <a:r>
              <a:rPr lang="en-US" sz="1400" b="1" dirty="0">
                <a:solidFill>
                  <a:srgbClr val="0000C0"/>
                </a:solidFill>
                <a:latin typeface="Courier New"/>
              </a:rPr>
              <a:t>size</a:t>
            </a:r>
            <a:r>
              <a:rPr lang="en-US" sz="1400" b="1" dirty="0">
                <a:solidFill>
                  <a:srgbClr val="000000"/>
                </a:solidFill>
                <a:latin typeface="Courier New"/>
              </a:rPr>
              <a:t>;</a:t>
            </a:r>
          </a:p>
          <a:p>
            <a:r>
              <a:rPr lang="en-US" sz="1400" dirty="0" smtClean="0">
                <a:solidFill>
                  <a:srgbClr val="000000"/>
                </a:solidFill>
                <a:latin typeface="Courier New"/>
              </a:rPr>
              <a:t>  }</a:t>
            </a:r>
            <a:endParaRPr lang="en-US" sz="1400" dirty="0">
              <a:latin typeface="Courier New"/>
            </a:endParaRP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err="1">
                <a:solidFill>
                  <a:srgbClr val="000000"/>
                </a:solidFill>
                <a:latin typeface="Courier New"/>
              </a:rPr>
              <a:t>PropertyChangeListener</a:t>
            </a:r>
            <a:r>
              <a:rPr lang="en-US" sz="1400" b="1" dirty="0">
                <a:solidFill>
                  <a:srgbClr val="000000"/>
                </a:solidFill>
                <a:latin typeface="Courier New"/>
              </a:rPr>
              <a:t> </a:t>
            </a:r>
            <a:r>
              <a:rPr lang="en-US" sz="1400" b="1" dirty="0" err="1">
                <a:solidFill>
                  <a:srgbClr val="000000"/>
                </a:solidFill>
                <a:latin typeface="Courier New"/>
              </a:rPr>
              <a:t>elementAt</a:t>
            </a:r>
            <a:r>
              <a:rPr lang="en-US" sz="1400" b="1" dirty="0">
                <a:solidFill>
                  <a:srgbClr val="000000"/>
                </a:solidFill>
                <a:latin typeface="Courier New"/>
              </a:rPr>
              <a:t> (</a:t>
            </a:r>
            <a:r>
              <a:rPr lang="en-US" sz="1400" b="1" dirty="0" err="1">
                <a:solidFill>
                  <a:srgbClr val="7F0055"/>
                </a:solidFill>
                <a:latin typeface="Courier New"/>
              </a:rPr>
              <a:t>int</a:t>
            </a:r>
            <a:r>
              <a:rPr lang="en-US" sz="1400" b="1" dirty="0">
                <a:solidFill>
                  <a:srgbClr val="000000"/>
                </a:solidFill>
                <a:latin typeface="Courier New"/>
              </a:rPr>
              <a:t> index) {</a:t>
            </a:r>
          </a:p>
          <a:p>
            <a:r>
              <a:rPr lang="en-US" sz="1400" b="1" dirty="0" smtClean="0">
                <a:solidFill>
                  <a:srgbClr val="7F0055"/>
                </a:solidFill>
                <a:latin typeface="Courier New"/>
              </a:rPr>
              <a:t>    return</a:t>
            </a:r>
            <a:r>
              <a:rPr lang="en-US" sz="1400" b="1" dirty="0" smtClean="0">
                <a:solidFill>
                  <a:srgbClr val="000000"/>
                </a:solidFill>
                <a:latin typeface="Courier New"/>
              </a:rPr>
              <a:t> </a:t>
            </a:r>
            <a:r>
              <a:rPr lang="en-US" sz="1400" b="1" dirty="0">
                <a:solidFill>
                  <a:srgbClr val="0000C0"/>
                </a:solidFill>
                <a:latin typeface="Courier New"/>
              </a:rPr>
              <a:t>contents</a:t>
            </a:r>
            <a:r>
              <a:rPr lang="en-US" sz="1400" b="1" dirty="0">
                <a:solidFill>
                  <a:srgbClr val="000000"/>
                </a:solidFill>
                <a:latin typeface="Courier New"/>
              </a:rPr>
              <a:t>[index];</a:t>
            </a:r>
          </a:p>
          <a:p>
            <a:r>
              <a:rPr lang="en-US" sz="1400" dirty="0" smtClean="0">
                <a:solidFill>
                  <a:srgbClr val="000000"/>
                </a:solidFill>
                <a:latin typeface="Courier New"/>
              </a:rPr>
              <a:t>  }</a:t>
            </a:r>
            <a:endParaRPr lang="en-US" sz="1400" dirty="0">
              <a:latin typeface="Courier New"/>
            </a:endParaRPr>
          </a:p>
          <a:p>
            <a:r>
              <a:rPr lang="en-US" sz="1400" b="1" dirty="0" smtClean="0">
                <a:solidFill>
                  <a:srgbClr val="7F0055"/>
                </a:solidFill>
                <a:latin typeface="Courier New"/>
              </a:rPr>
              <a:t>  </a:t>
            </a:r>
            <a:r>
              <a:rPr lang="en-US" sz="1400" b="1" dirty="0" err="1" smtClean="0">
                <a:solidFill>
                  <a:srgbClr val="7F0055"/>
                </a:solidFill>
                <a:latin typeface="Courier New"/>
              </a:rPr>
              <a:t>boolean</a:t>
            </a:r>
            <a:r>
              <a:rPr lang="en-US" sz="1400" b="1" dirty="0" smtClean="0">
                <a:solidFill>
                  <a:srgbClr val="000000"/>
                </a:solidFill>
                <a:latin typeface="Courier New"/>
              </a:rPr>
              <a:t> </a:t>
            </a:r>
            <a:r>
              <a:rPr lang="en-US" sz="1400" b="1" dirty="0" err="1">
                <a:solidFill>
                  <a:srgbClr val="000000"/>
                </a:solidFill>
                <a:latin typeface="Courier New"/>
              </a:rPr>
              <a:t>isFull</a:t>
            </a:r>
            <a:r>
              <a:rPr lang="en-US" sz="1400" b="1" dirty="0">
                <a:solidFill>
                  <a:srgbClr val="000000"/>
                </a:solidFill>
                <a:latin typeface="Courier New"/>
              </a:rPr>
              <a:t>() {</a:t>
            </a:r>
          </a:p>
          <a:p>
            <a:r>
              <a:rPr lang="en-US" sz="1400" b="1" dirty="0" smtClean="0">
                <a:solidFill>
                  <a:srgbClr val="7F0055"/>
                </a:solidFill>
                <a:latin typeface="Courier New"/>
              </a:rPr>
              <a:t>    return</a:t>
            </a:r>
            <a:r>
              <a:rPr lang="en-US" sz="1400" b="1" dirty="0" smtClean="0">
                <a:solidFill>
                  <a:srgbClr val="000000"/>
                </a:solidFill>
                <a:latin typeface="Courier New"/>
              </a:rPr>
              <a:t> </a:t>
            </a:r>
            <a:r>
              <a:rPr lang="en-US" sz="1400" b="1" dirty="0">
                <a:solidFill>
                  <a:srgbClr val="0000C0"/>
                </a:solidFill>
                <a:latin typeface="Courier New"/>
              </a:rPr>
              <a:t>size</a:t>
            </a:r>
            <a:r>
              <a:rPr lang="en-US" sz="1400" b="1" dirty="0">
                <a:solidFill>
                  <a:srgbClr val="000000"/>
                </a:solidFill>
                <a:latin typeface="Courier New"/>
              </a:rPr>
              <a:t> == </a:t>
            </a:r>
            <a:r>
              <a:rPr lang="en-US" sz="1400" b="1" dirty="0">
                <a:solidFill>
                  <a:srgbClr val="0000C0"/>
                </a:solidFill>
                <a:latin typeface="Courier New"/>
              </a:rPr>
              <a:t>MAX_SIZE</a:t>
            </a:r>
            <a:r>
              <a:rPr lang="en-US" sz="1400" b="1" dirty="0" smtClean="0">
                <a:solidFill>
                  <a:srgbClr val="000000"/>
                </a:solidFill>
                <a:latin typeface="Courier New"/>
              </a:rPr>
              <a:t>;</a:t>
            </a:r>
            <a:endParaRPr lang="en-US" sz="1400" dirty="0">
              <a:latin typeface="Courier New"/>
            </a:endParaRPr>
          </a:p>
          <a:p>
            <a:r>
              <a:rPr lang="en-US" sz="1400" dirty="0" smtClean="0">
                <a:solidFill>
                  <a:srgbClr val="000000"/>
                </a:solidFill>
                <a:latin typeface="Courier New"/>
              </a:rPr>
              <a:t>  }</a:t>
            </a:r>
            <a:endParaRPr lang="en-US" sz="1400" dirty="0">
              <a:latin typeface="Courier New"/>
            </a:endParaRP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a:solidFill>
                  <a:srgbClr val="7F0055"/>
                </a:solidFill>
                <a:latin typeface="Courier New"/>
              </a:rPr>
              <a:t>void</a:t>
            </a:r>
            <a:r>
              <a:rPr lang="en-US" sz="1400" b="1" dirty="0">
                <a:solidFill>
                  <a:srgbClr val="000000"/>
                </a:solidFill>
                <a:latin typeface="Courier New"/>
              </a:rPr>
              <a:t> </a:t>
            </a:r>
            <a:r>
              <a:rPr lang="en-US" sz="1400" b="1" dirty="0" err="1">
                <a:solidFill>
                  <a:srgbClr val="000000"/>
                </a:solidFill>
                <a:latin typeface="Courier New"/>
              </a:rPr>
              <a:t>addElement</a:t>
            </a:r>
            <a:r>
              <a:rPr lang="en-US" sz="1400" b="1" dirty="0">
                <a:solidFill>
                  <a:srgbClr val="000000"/>
                </a:solidFill>
                <a:latin typeface="Courier New"/>
              </a:rPr>
              <a:t>(</a:t>
            </a:r>
            <a:r>
              <a:rPr lang="en-US" sz="1400" b="1" dirty="0" err="1">
                <a:solidFill>
                  <a:srgbClr val="000000"/>
                </a:solidFill>
                <a:latin typeface="Courier New"/>
              </a:rPr>
              <a:t>PropertyChangeListener</a:t>
            </a:r>
            <a:r>
              <a:rPr lang="en-US" sz="1400" b="1" dirty="0">
                <a:solidFill>
                  <a:srgbClr val="000000"/>
                </a:solidFill>
                <a:latin typeface="Courier New"/>
              </a:rPr>
              <a:t> l) {</a:t>
            </a:r>
          </a:p>
          <a:p>
            <a:r>
              <a:rPr lang="en-US" sz="1400" b="1" dirty="0" smtClean="0">
                <a:solidFill>
                  <a:srgbClr val="7F0055"/>
                </a:solidFill>
                <a:latin typeface="Courier New"/>
              </a:rPr>
              <a:t>    if</a:t>
            </a:r>
            <a:r>
              <a:rPr lang="en-US" sz="1400" b="1" dirty="0" smtClean="0">
                <a:solidFill>
                  <a:srgbClr val="000000"/>
                </a:solidFill>
                <a:latin typeface="Courier New"/>
              </a:rPr>
              <a:t> </a:t>
            </a:r>
            <a:r>
              <a:rPr lang="en-US" sz="1400" b="1" dirty="0">
                <a:solidFill>
                  <a:srgbClr val="000000"/>
                </a:solidFill>
                <a:latin typeface="Courier New"/>
              </a:rPr>
              <a:t>(</a:t>
            </a:r>
            <a:r>
              <a:rPr lang="en-US" sz="1400" b="1" dirty="0" err="1">
                <a:solidFill>
                  <a:srgbClr val="000000"/>
                </a:solidFill>
                <a:latin typeface="Courier New"/>
              </a:rPr>
              <a:t>isFull</a:t>
            </a:r>
            <a:r>
              <a:rPr lang="en-US" sz="1400" b="1" dirty="0">
                <a:solidFill>
                  <a:srgbClr val="000000"/>
                </a:solidFill>
                <a:latin typeface="Courier New"/>
              </a:rPr>
              <a:t>())</a:t>
            </a:r>
          </a:p>
          <a:p>
            <a:r>
              <a:rPr lang="en-US" sz="1400" dirty="0" smtClean="0">
                <a:solidFill>
                  <a:srgbClr val="000000"/>
                </a:solidFill>
                <a:latin typeface="Courier New"/>
              </a:rPr>
              <a:t>      </a:t>
            </a:r>
            <a:r>
              <a:rPr lang="en-US" sz="1400" dirty="0" err="1" smtClean="0">
                <a:solidFill>
                  <a:srgbClr val="000000"/>
                </a:solidFill>
                <a:latin typeface="Courier New"/>
              </a:rPr>
              <a:t>System.</a:t>
            </a:r>
            <a:r>
              <a:rPr lang="en-US" sz="1400" i="1" dirty="0" err="1" smtClean="0">
                <a:solidFill>
                  <a:srgbClr val="0000C0"/>
                </a:solidFill>
                <a:latin typeface="Courier New"/>
              </a:rPr>
              <a:t>out</a:t>
            </a:r>
            <a:r>
              <a:rPr lang="en-US" sz="1400" i="1" dirty="0" err="1" smtClean="0">
                <a:solidFill>
                  <a:srgbClr val="000000"/>
                </a:solidFill>
                <a:latin typeface="Courier New"/>
              </a:rPr>
              <a:t>.println</a:t>
            </a:r>
            <a:r>
              <a:rPr lang="en-US" sz="1400" i="1" dirty="0">
                <a:solidFill>
                  <a:srgbClr val="000000"/>
                </a:solidFill>
                <a:latin typeface="Courier New"/>
              </a:rPr>
              <a:t>(</a:t>
            </a:r>
            <a:r>
              <a:rPr lang="en-US" sz="1400" i="1" dirty="0">
                <a:solidFill>
                  <a:srgbClr val="2A00FF"/>
                </a:solidFill>
                <a:latin typeface="Courier New"/>
              </a:rPr>
              <a:t>"Adding item to a full history"</a:t>
            </a:r>
            <a:r>
              <a:rPr lang="en-US" sz="1400" i="1" dirty="0">
                <a:solidFill>
                  <a:srgbClr val="000000"/>
                </a:solidFill>
                <a:latin typeface="Courier New"/>
              </a:rPr>
              <a:t>);</a:t>
            </a:r>
          </a:p>
          <a:p>
            <a:r>
              <a:rPr lang="en-US" sz="1400" b="1" dirty="0" smtClean="0">
                <a:solidFill>
                  <a:srgbClr val="7F0055"/>
                </a:solidFill>
                <a:latin typeface="Courier New"/>
              </a:rPr>
              <a:t>   else</a:t>
            </a:r>
            <a:r>
              <a:rPr lang="en-US" sz="1400" b="1" dirty="0" smtClean="0">
                <a:solidFill>
                  <a:srgbClr val="000000"/>
                </a:solidFill>
                <a:latin typeface="Courier New"/>
              </a:rPr>
              <a:t> </a:t>
            </a:r>
            <a:r>
              <a:rPr lang="en-US" sz="1400" b="1" dirty="0">
                <a:solidFill>
                  <a:srgbClr val="000000"/>
                </a:solidFill>
                <a:latin typeface="Courier New"/>
              </a:rPr>
              <a:t>{</a:t>
            </a:r>
          </a:p>
          <a:p>
            <a:r>
              <a:rPr lang="en-US" sz="1400" dirty="0" smtClean="0">
                <a:solidFill>
                  <a:srgbClr val="0000C0"/>
                </a:solidFill>
                <a:latin typeface="Courier New"/>
              </a:rPr>
              <a:t>     contents</a:t>
            </a:r>
            <a:r>
              <a:rPr lang="en-US" sz="1400" dirty="0" smtClean="0">
                <a:solidFill>
                  <a:srgbClr val="000000"/>
                </a:solidFill>
                <a:latin typeface="Courier New"/>
              </a:rPr>
              <a:t>[</a:t>
            </a:r>
            <a:r>
              <a:rPr lang="en-US" sz="1400" dirty="0" smtClean="0">
                <a:solidFill>
                  <a:srgbClr val="0000C0"/>
                </a:solidFill>
                <a:latin typeface="Courier New"/>
              </a:rPr>
              <a:t>size</a:t>
            </a:r>
            <a:r>
              <a:rPr lang="en-US" sz="1400" dirty="0">
                <a:solidFill>
                  <a:srgbClr val="000000"/>
                </a:solidFill>
                <a:latin typeface="Courier New"/>
              </a:rPr>
              <a:t>] = l;</a:t>
            </a:r>
          </a:p>
          <a:p>
            <a:r>
              <a:rPr lang="en-US" sz="1400" dirty="0" smtClean="0">
                <a:solidFill>
                  <a:srgbClr val="0000C0"/>
                </a:solidFill>
                <a:latin typeface="Courier New"/>
              </a:rPr>
              <a:t>     size</a:t>
            </a:r>
            <a:r>
              <a:rPr lang="en-US" sz="1400" dirty="0">
                <a:solidFill>
                  <a:srgbClr val="000000"/>
                </a:solidFill>
                <a:latin typeface="Courier New"/>
              </a:rPr>
              <a:t>++;</a:t>
            </a:r>
          </a:p>
          <a:p>
            <a:r>
              <a:rPr lang="en-US" sz="1400" dirty="0" smtClean="0">
                <a:solidFill>
                  <a:srgbClr val="000000"/>
                </a:solidFill>
                <a:latin typeface="Courier New"/>
              </a:rPr>
              <a:t>   }</a:t>
            </a:r>
            <a:endParaRPr lang="en-US" sz="1400" dirty="0">
              <a:solidFill>
                <a:srgbClr val="000000"/>
              </a:solidFill>
              <a:latin typeface="Courier New"/>
            </a:endParaRPr>
          </a:p>
          <a:p>
            <a:r>
              <a:rPr lang="en-US" sz="1400" dirty="0">
                <a:solidFill>
                  <a:srgbClr val="000000"/>
                </a:solidFill>
                <a:latin typeface="Courier New"/>
              </a:rPr>
              <a:t>}  </a:t>
            </a: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a:solidFill>
                  <a:srgbClr val="7F0055"/>
                </a:solidFill>
                <a:latin typeface="Courier New"/>
              </a:rPr>
              <a:t>void</a:t>
            </a:r>
            <a:r>
              <a:rPr lang="en-US" sz="1400" b="1" dirty="0">
                <a:solidFill>
                  <a:srgbClr val="000000"/>
                </a:solidFill>
                <a:latin typeface="Courier New"/>
              </a:rPr>
              <a:t> </a:t>
            </a:r>
            <a:r>
              <a:rPr lang="en-US" sz="1400" b="1" dirty="0" err="1">
                <a:solidFill>
                  <a:srgbClr val="000000"/>
                </a:solidFill>
                <a:latin typeface="Courier New"/>
              </a:rPr>
              <a:t>notifyAllListeners</a:t>
            </a:r>
            <a:r>
              <a:rPr lang="en-US" sz="1400" b="1" dirty="0">
                <a:solidFill>
                  <a:srgbClr val="000000"/>
                </a:solidFill>
                <a:latin typeface="Courier New"/>
              </a:rPr>
              <a:t>(</a:t>
            </a:r>
            <a:r>
              <a:rPr lang="en-US" sz="1400" b="1" dirty="0" err="1">
                <a:solidFill>
                  <a:srgbClr val="000000"/>
                </a:solidFill>
                <a:latin typeface="Courier New"/>
              </a:rPr>
              <a:t>PropertyChangeEvent</a:t>
            </a:r>
            <a:r>
              <a:rPr lang="en-US" sz="1400" b="1" dirty="0">
                <a:solidFill>
                  <a:srgbClr val="000000"/>
                </a:solidFill>
                <a:latin typeface="Courier New"/>
              </a:rPr>
              <a:t> event) {</a:t>
            </a:r>
          </a:p>
          <a:p>
            <a:r>
              <a:rPr lang="en-US" sz="1400" b="1" dirty="0" smtClean="0">
                <a:solidFill>
                  <a:srgbClr val="7F0055"/>
                </a:solidFill>
                <a:latin typeface="Courier New"/>
              </a:rPr>
              <a:t>    for</a:t>
            </a:r>
            <a:r>
              <a:rPr lang="en-US" sz="1400" b="1" dirty="0" smtClean="0">
                <a:solidFill>
                  <a:srgbClr val="000000"/>
                </a:solidFill>
                <a:latin typeface="Courier New"/>
              </a:rPr>
              <a:t> </a:t>
            </a:r>
            <a:r>
              <a:rPr lang="en-US" sz="1400" b="1" dirty="0">
                <a:solidFill>
                  <a:srgbClr val="000000"/>
                </a:solidFill>
                <a:latin typeface="Courier New"/>
              </a:rPr>
              <a:t>(</a:t>
            </a:r>
            <a:r>
              <a:rPr lang="en-US" sz="1400" b="1" dirty="0" err="1">
                <a:solidFill>
                  <a:srgbClr val="7F0055"/>
                </a:solidFill>
                <a:latin typeface="Courier New"/>
              </a:rPr>
              <a:t>int</a:t>
            </a:r>
            <a:r>
              <a:rPr lang="en-US" sz="1400" b="1" dirty="0">
                <a:solidFill>
                  <a:srgbClr val="000000"/>
                </a:solidFill>
                <a:latin typeface="Courier New"/>
              </a:rPr>
              <a:t> index = 0; index &lt; size(); index++) {</a:t>
            </a:r>
          </a:p>
          <a:p>
            <a:r>
              <a:rPr lang="en-US" sz="1400" dirty="0" smtClean="0">
                <a:solidFill>
                  <a:srgbClr val="000000"/>
                </a:solidFill>
                <a:latin typeface="Courier New"/>
              </a:rPr>
              <a:t>      </a:t>
            </a:r>
            <a:r>
              <a:rPr lang="en-US" sz="1400" dirty="0" err="1" smtClean="0">
                <a:solidFill>
                  <a:srgbClr val="000000"/>
                </a:solidFill>
                <a:latin typeface="Courier New"/>
              </a:rPr>
              <a:t>elementAt</a:t>
            </a:r>
            <a:r>
              <a:rPr lang="en-US" sz="1400" dirty="0" smtClean="0">
                <a:solidFill>
                  <a:srgbClr val="000000"/>
                </a:solidFill>
                <a:latin typeface="Courier New"/>
              </a:rPr>
              <a:t>(index</a:t>
            </a:r>
            <a:r>
              <a:rPr lang="en-US" sz="1400" dirty="0">
                <a:solidFill>
                  <a:srgbClr val="000000"/>
                </a:solidFill>
                <a:latin typeface="Courier New"/>
              </a:rPr>
              <a:t>).</a:t>
            </a:r>
            <a:r>
              <a:rPr lang="en-US" sz="1400" dirty="0" err="1">
                <a:solidFill>
                  <a:srgbClr val="000000"/>
                </a:solidFill>
                <a:latin typeface="Courier New"/>
              </a:rPr>
              <a:t>propertyChange</a:t>
            </a:r>
            <a:r>
              <a:rPr lang="en-US" sz="1400" dirty="0">
                <a:solidFill>
                  <a:srgbClr val="000000"/>
                </a:solidFill>
                <a:latin typeface="Courier New"/>
              </a:rPr>
              <a:t>(event);</a:t>
            </a:r>
          </a:p>
          <a:p>
            <a:r>
              <a:rPr lang="en-US" sz="1400" dirty="0" smtClean="0">
                <a:solidFill>
                  <a:srgbClr val="000000"/>
                </a:solidFill>
                <a:latin typeface="Courier New"/>
              </a:rPr>
              <a:t>    }</a:t>
            </a:r>
            <a:endParaRPr lang="en-US" sz="1400" dirty="0">
              <a:solidFill>
                <a:srgbClr val="000000"/>
              </a:solidFill>
              <a:latin typeface="Courier New"/>
            </a:endParaRPr>
          </a:p>
          <a:p>
            <a:r>
              <a:rPr lang="en-US" sz="1400" dirty="0" smtClean="0">
                <a:solidFill>
                  <a:srgbClr val="000000"/>
                </a:solidFill>
                <a:latin typeface="Courier New"/>
              </a:rPr>
              <a:t>  }</a:t>
            </a:r>
            <a:endParaRPr lang="en-US" sz="1400" dirty="0">
              <a:solidFill>
                <a:srgbClr val="000000"/>
              </a:solidFill>
              <a:latin typeface="Courier New"/>
            </a:endParaRPr>
          </a:p>
          <a:p>
            <a:r>
              <a:rPr lang="en-US" sz="1400" dirty="0" smtClean="0">
                <a:solidFill>
                  <a:srgbClr val="000000"/>
                </a:solidFill>
                <a:latin typeface="Courier New"/>
              </a:rPr>
              <a:t>}  </a:t>
            </a:r>
            <a:endParaRPr lang="en-US" sz="1400" dirty="0">
              <a:solidFill>
                <a:schemeClr val="tx1"/>
              </a:solidFill>
            </a:endParaRPr>
          </a:p>
        </p:txBody>
      </p:sp>
      <p:sp>
        <p:nvSpPr>
          <p:cNvPr id="5" name="Rectangle 4"/>
          <p:cNvSpPr/>
          <p:nvPr/>
        </p:nvSpPr>
        <p:spPr>
          <a:xfrm>
            <a:off x="3505200" y="4648200"/>
            <a:ext cx="4846638" cy="685800"/>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err="1" smtClean="0">
                <a:latin typeface="Calibri" pitchFamily="34" charset="0"/>
                <a:cs typeface="Calibri" pitchFamily="34" charset="0"/>
              </a:rPr>
              <a:t>Modelled</a:t>
            </a:r>
            <a:r>
              <a:rPr lang="en-US" dirty="0" smtClean="0">
                <a:latin typeface="Calibri" pitchFamily="34" charset="0"/>
                <a:cs typeface="Calibri" pitchFamily="34" charset="0"/>
              </a:rPr>
              <a:t> after standard  Java </a:t>
            </a:r>
            <a:r>
              <a:rPr lang="en-US" dirty="0" err="1" smtClean="0">
                <a:latin typeface="Calibri" pitchFamily="34" charset="0"/>
                <a:cs typeface="Calibri" pitchFamily="34" charset="0"/>
              </a:rPr>
              <a:t>PropertyChangeSupport</a:t>
            </a:r>
            <a:endParaRPr lang="en-US" dirty="0" smtClean="0">
              <a:latin typeface="Calibri" pitchFamily="34" charset="0"/>
              <a:cs typeface="Calibri" pitchFamily="34" charset="0"/>
            </a:endParaRPr>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1870809067"/>
      </p:ext>
    </p:extLst>
  </p:cSld>
  <p:clrMapOvr>
    <a:masterClrMapping/>
  </p:clrMapOvr>
  <p:transition advTm="10989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 Listener and Event</a:t>
            </a:r>
            <a:endParaRPr lang="en-US" dirty="0"/>
          </a:p>
        </p:txBody>
      </p:sp>
      <p:sp>
        <p:nvSpPr>
          <p:cNvPr id="4" name="Rectangle 3"/>
          <p:cNvSpPr/>
          <p:nvPr/>
        </p:nvSpPr>
        <p:spPr>
          <a:xfrm>
            <a:off x="685800" y="990600"/>
            <a:ext cx="7924800" cy="16002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b="1" dirty="0"/>
              <a:t>p</a:t>
            </a:r>
            <a:r>
              <a:rPr lang="en-US" b="1" dirty="0" smtClean="0"/>
              <a:t>ackage </a:t>
            </a:r>
            <a:r>
              <a:rPr lang="en-US" dirty="0" err="1" smtClean="0"/>
              <a:t>java.beans</a:t>
            </a:r>
            <a:r>
              <a:rPr lang="en-US" dirty="0" smtClean="0"/>
              <a:t>;</a:t>
            </a:r>
          </a:p>
          <a:p>
            <a:r>
              <a:rPr lang="en-US" b="1" dirty="0" smtClean="0"/>
              <a:t>public</a:t>
            </a:r>
            <a:r>
              <a:rPr lang="en-US" dirty="0" smtClean="0"/>
              <a:t> </a:t>
            </a:r>
            <a:r>
              <a:rPr lang="en-US" b="1" dirty="0" smtClean="0"/>
              <a:t>interface</a:t>
            </a:r>
            <a:r>
              <a:rPr lang="en-US" dirty="0" smtClean="0"/>
              <a:t> </a:t>
            </a:r>
            <a:r>
              <a:rPr lang="en-US" dirty="0" err="1" smtClean="0"/>
              <a:t>PropertyChangeListener</a:t>
            </a:r>
            <a:r>
              <a:rPr lang="en-US" dirty="0" smtClean="0"/>
              <a:t> {</a:t>
            </a:r>
          </a:p>
          <a:p>
            <a:r>
              <a:rPr lang="en-US" dirty="0" smtClean="0"/>
              <a:t>      </a:t>
            </a:r>
            <a:r>
              <a:rPr lang="en-US" b="1" dirty="0" smtClean="0"/>
              <a:t>public void </a:t>
            </a:r>
            <a:r>
              <a:rPr lang="en-US" dirty="0" err="1" smtClean="0"/>
              <a:t>propertyChange</a:t>
            </a:r>
            <a:r>
              <a:rPr lang="en-US" dirty="0" smtClean="0"/>
              <a:t> (</a:t>
            </a:r>
            <a:r>
              <a:rPr lang="en-US" dirty="0" err="1" smtClean="0"/>
              <a:t>PropertyChangeEvent</a:t>
            </a:r>
            <a:r>
              <a:rPr lang="en-US" dirty="0" smtClean="0"/>
              <a:t> </a:t>
            </a:r>
            <a:r>
              <a:rPr lang="en-US" dirty="0" err="1" smtClean="0"/>
              <a:t>evt</a:t>
            </a:r>
            <a:r>
              <a:rPr lang="en-US" dirty="0" smtClean="0"/>
              <a:t>);</a:t>
            </a:r>
          </a:p>
          <a:p>
            <a:r>
              <a:rPr lang="en-US" dirty="0" smtClean="0"/>
              <a:t>}</a:t>
            </a:r>
            <a:endParaRPr lang="en-US" dirty="0"/>
          </a:p>
        </p:txBody>
      </p:sp>
      <p:sp>
        <p:nvSpPr>
          <p:cNvPr id="5" name="Rectangle 4"/>
          <p:cNvSpPr/>
          <p:nvPr/>
        </p:nvSpPr>
        <p:spPr>
          <a:xfrm>
            <a:off x="685800" y="2667000"/>
            <a:ext cx="7924800" cy="2590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b="1" dirty="0"/>
              <a:t>package </a:t>
            </a:r>
            <a:r>
              <a:rPr lang="en-US" dirty="0" err="1"/>
              <a:t>java.beans</a:t>
            </a:r>
            <a:r>
              <a:rPr lang="en-US" dirty="0"/>
              <a:t>;</a:t>
            </a:r>
          </a:p>
          <a:p>
            <a:r>
              <a:rPr lang="en-US" b="1" dirty="0" smtClean="0"/>
              <a:t>public</a:t>
            </a:r>
            <a:r>
              <a:rPr lang="en-US" dirty="0" smtClean="0"/>
              <a:t> </a:t>
            </a:r>
            <a:r>
              <a:rPr lang="en-US" b="1" dirty="0" smtClean="0"/>
              <a:t>class</a:t>
            </a:r>
            <a:r>
              <a:rPr lang="en-US" dirty="0" smtClean="0"/>
              <a:t>  </a:t>
            </a:r>
            <a:r>
              <a:rPr lang="en-US" dirty="0" err="1" smtClean="0"/>
              <a:t>PropertyChangeEvent</a:t>
            </a:r>
            <a:r>
              <a:rPr lang="en-US" dirty="0" smtClean="0"/>
              <a:t> </a:t>
            </a:r>
            <a:r>
              <a:rPr lang="en-US" b="1" dirty="0" smtClean="0"/>
              <a:t>extends</a:t>
            </a:r>
            <a:r>
              <a:rPr lang="en-US" dirty="0" smtClean="0"/>
              <a:t> </a:t>
            </a:r>
            <a:r>
              <a:rPr lang="en-US" dirty="0" err="1" smtClean="0"/>
              <a:t>java.util.EventObject</a:t>
            </a:r>
            <a:r>
              <a:rPr lang="en-US" dirty="0" smtClean="0"/>
              <a:t> {</a:t>
            </a:r>
          </a:p>
          <a:p>
            <a:r>
              <a:rPr lang="en-US" dirty="0" smtClean="0"/>
              <a:t>     </a:t>
            </a:r>
            <a:r>
              <a:rPr lang="en-US" b="1" dirty="0" smtClean="0"/>
              <a:t>public</a:t>
            </a:r>
            <a:r>
              <a:rPr lang="en-US" dirty="0" smtClean="0"/>
              <a:t> </a:t>
            </a:r>
            <a:r>
              <a:rPr lang="en-US" dirty="0" err="1" smtClean="0"/>
              <a:t>PropertyChangeEvent</a:t>
            </a:r>
            <a:r>
              <a:rPr lang="en-US" dirty="0" smtClean="0"/>
              <a:t> (Object source, String </a:t>
            </a:r>
            <a:r>
              <a:rPr lang="en-US" dirty="0" err="1" smtClean="0"/>
              <a:t>propertyName</a:t>
            </a:r>
            <a:r>
              <a:rPr lang="en-US" dirty="0" smtClean="0"/>
              <a:t>, </a:t>
            </a:r>
          </a:p>
          <a:p>
            <a:r>
              <a:rPr lang="en-US" dirty="0" smtClean="0"/>
              <a:t>                                          Object </a:t>
            </a:r>
            <a:r>
              <a:rPr lang="en-US" dirty="0" err="1" smtClean="0"/>
              <a:t>oldValue</a:t>
            </a:r>
            <a:r>
              <a:rPr lang="en-US" dirty="0" smtClean="0"/>
              <a:t>, Object </a:t>
            </a:r>
            <a:r>
              <a:rPr lang="en-US" dirty="0" err="1" smtClean="0"/>
              <a:t>newValue</a:t>
            </a:r>
            <a:r>
              <a:rPr lang="en-US" dirty="0" smtClean="0"/>
              <a:t>) {…}</a:t>
            </a:r>
          </a:p>
          <a:p>
            <a:r>
              <a:rPr lang="en-US" dirty="0" smtClean="0"/>
              <a:t>     </a:t>
            </a:r>
            <a:r>
              <a:rPr lang="en-US" b="1" dirty="0" smtClean="0"/>
              <a:t>public</a:t>
            </a:r>
            <a:r>
              <a:rPr lang="en-US" dirty="0" smtClean="0"/>
              <a:t> Object </a:t>
            </a:r>
            <a:r>
              <a:rPr lang="en-US" dirty="0" err="1" smtClean="0"/>
              <a:t>getNewValue</a:t>
            </a:r>
            <a:r>
              <a:rPr lang="en-US" dirty="0" smtClean="0"/>
              <a:t>() {…}</a:t>
            </a:r>
          </a:p>
          <a:p>
            <a:r>
              <a:rPr lang="en-US" dirty="0" smtClean="0"/>
              <a:t>     </a:t>
            </a:r>
            <a:r>
              <a:rPr lang="en-US" b="1" dirty="0" smtClean="0"/>
              <a:t>public</a:t>
            </a:r>
            <a:r>
              <a:rPr lang="en-US" dirty="0" smtClean="0"/>
              <a:t> Object </a:t>
            </a:r>
            <a:r>
              <a:rPr lang="en-US" dirty="0" err="1" smtClean="0"/>
              <a:t>getOldValue</a:t>
            </a:r>
            <a:r>
              <a:rPr lang="en-US" dirty="0" smtClean="0"/>
              <a:t>() {…}</a:t>
            </a:r>
          </a:p>
          <a:p>
            <a:r>
              <a:rPr lang="en-US" dirty="0" smtClean="0"/>
              <a:t>     </a:t>
            </a:r>
            <a:r>
              <a:rPr lang="en-US" b="1" dirty="0" smtClean="0"/>
              <a:t>public</a:t>
            </a:r>
            <a:r>
              <a:rPr lang="en-US" dirty="0" smtClean="0"/>
              <a:t> String </a:t>
            </a:r>
            <a:r>
              <a:rPr lang="en-US" dirty="0" err="1" smtClean="0"/>
              <a:t>getPropertyName</a:t>
            </a:r>
            <a:r>
              <a:rPr lang="en-US" dirty="0" smtClean="0"/>
              <a:t>() {…}</a:t>
            </a:r>
          </a:p>
          <a:p>
            <a:r>
              <a:rPr lang="en-US" dirty="0" smtClean="0"/>
              <a:t>     ….</a:t>
            </a:r>
          </a:p>
          <a:p>
            <a:r>
              <a:rPr lang="en-US" dirty="0" smtClean="0"/>
              <a:t>}</a:t>
            </a:r>
            <a:endParaRPr lang="en-US" dirty="0"/>
          </a:p>
        </p:txBody>
      </p:sp>
      <p:sp>
        <p:nvSpPr>
          <p:cNvPr id="8" name="Rectangle 7"/>
          <p:cNvSpPr/>
          <p:nvPr/>
        </p:nvSpPr>
        <p:spPr>
          <a:xfrm>
            <a:off x="1905000" y="5846144"/>
            <a:ext cx="5715000" cy="685800"/>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smtClean="0">
                <a:latin typeface="Calibri" pitchFamily="34" charset="0"/>
                <a:cs typeface="Calibri" pitchFamily="34" charset="0"/>
              </a:rPr>
              <a:t>Needed only if you are defining your own view/observable</a:t>
            </a:r>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cSld>
  <p:clrMapOvr>
    <a:masterClrMapping/>
  </p:clrMapOvr>
  <p:transition advTm="939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bldLst>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ObjectEditor</a:t>
            </a:r>
            <a:r>
              <a:rPr lang="en-US" dirty="0" smtClean="0"/>
              <a:t> Observer Protocol</a:t>
            </a:r>
            <a:endParaRPr lang="en-US" dirty="0"/>
          </a:p>
        </p:txBody>
      </p:sp>
      <p:sp>
        <p:nvSpPr>
          <p:cNvPr id="3" name="Content Placeholder 2"/>
          <p:cNvSpPr>
            <a:spLocks noGrp="1"/>
          </p:cNvSpPr>
          <p:nvPr>
            <p:ph sz="quarter" idx="1"/>
          </p:nvPr>
        </p:nvSpPr>
        <p:spPr>
          <a:xfrm>
            <a:off x="457200" y="1295400"/>
            <a:ext cx="7924800" cy="990600"/>
          </a:xfrm>
        </p:spPr>
        <p:txBody>
          <a:bodyPr/>
          <a:lstStyle/>
          <a:p>
            <a:r>
              <a:rPr lang="en-US" dirty="0" err="1" smtClean="0"/>
              <a:t>ObjectEditor</a:t>
            </a:r>
            <a:r>
              <a:rPr lang="en-US" dirty="0" smtClean="0"/>
              <a:t> implements the standard </a:t>
            </a:r>
            <a:r>
              <a:rPr lang="en-US" dirty="0" err="1" smtClean="0"/>
              <a:t>PropertyChangeListener</a:t>
            </a:r>
            <a:r>
              <a:rPr lang="en-US" dirty="0" smtClean="0"/>
              <a:t> interface</a:t>
            </a:r>
            <a:endParaRPr lang="en-US" dirty="0"/>
          </a:p>
        </p:txBody>
      </p:sp>
      <p:sp>
        <p:nvSpPr>
          <p:cNvPr id="5" name="Rectangle 4"/>
          <p:cNvSpPr/>
          <p:nvPr/>
        </p:nvSpPr>
        <p:spPr>
          <a:xfrm>
            <a:off x="609600" y="3200400"/>
            <a:ext cx="8153400" cy="19812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342900" indent="-342900">
              <a:spcBef>
                <a:spcPct val="20000"/>
              </a:spcBef>
            </a:pPr>
            <a:r>
              <a:rPr lang="en-US" b="1" dirty="0" smtClean="0">
                <a:solidFill>
                  <a:schemeClr val="tx1"/>
                </a:solidFill>
              </a:rPr>
              <a:t>public class </a:t>
            </a:r>
            <a:r>
              <a:rPr lang="en-US" dirty="0" err="1" smtClean="0">
                <a:solidFill>
                  <a:schemeClr val="tx1"/>
                </a:solidFill>
              </a:rPr>
              <a:t>ObjectEditorView</a:t>
            </a:r>
            <a:r>
              <a:rPr lang="en-US" dirty="0" smtClean="0">
                <a:solidFill>
                  <a:schemeClr val="tx1"/>
                </a:solidFill>
              </a:rPr>
              <a:t> </a:t>
            </a:r>
            <a:r>
              <a:rPr lang="en-US" b="1" dirty="0" smtClean="0">
                <a:solidFill>
                  <a:schemeClr val="tx1"/>
                </a:solidFill>
              </a:rPr>
              <a:t>implements</a:t>
            </a:r>
            <a:r>
              <a:rPr lang="en-US" dirty="0" smtClean="0">
                <a:solidFill>
                  <a:schemeClr val="tx1"/>
                </a:solidFill>
              </a:rPr>
              <a:t> </a:t>
            </a:r>
            <a:r>
              <a:rPr lang="en-US" dirty="0" err="1" smtClean="0">
                <a:solidFill>
                  <a:schemeClr val="tx1"/>
                </a:solidFill>
              </a:rPr>
              <a:t>PropertyChangeListener</a:t>
            </a:r>
            <a:r>
              <a:rPr lang="en-US" dirty="0" smtClean="0">
                <a:solidFill>
                  <a:schemeClr val="tx1"/>
                </a:solidFill>
              </a:rPr>
              <a:t>  {</a:t>
            </a:r>
          </a:p>
          <a:p>
            <a:pPr marL="342900" indent="-342900">
              <a:spcBef>
                <a:spcPct val="20000"/>
              </a:spcBef>
            </a:pPr>
            <a:r>
              <a:rPr lang="en-US" b="1" dirty="0" smtClean="0">
                <a:solidFill>
                  <a:schemeClr val="tx1"/>
                </a:solidFill>
              </a:rPr>
              <a:t>	public void </a:t>
            </a:r>
            <a:r>
              <a:rPr lang="en-US" dirty="0" err="1" smtClean="0">
                <a:solidFill>
                  <a:schemeClr val="tx1"/>
                </a:solidFill>
              </a:rPr>
              <a:t>propertyChange</a:t>
            </a:r>
            <a:r>
              <a:rPr lang="en-US" dirty="0" smtClean="0">
                <a:solidFill>
                  <a:schemeClr val="tx1"/>
                </a:solidFill>
              </a:rPr>
              <a:t>(</a:t>
            </a:r>
            <a:r>
              <a:rPr lang="en-US" dirty="0" err="1" smtClean="0">
                <a:solidFill>
                  <a:schemeClr val="tx1"/>
                </a:solidFill>
              </a:rPr>
              <a:t>PropertyChangeEvent</a:t>
            </a:r>
            <a:r>
              <a:rPr lang="en-US" dirty="0" smtClean="0">
                <a:solidFill>
                  <a:schemeClr val="tx1"/>
                </a:solidFill>
              </a:rPr>
              <a:t> event) {</a:t>
            </a:r>
          </a:p>
          <a:p>
            <a:pPr marL="342900" indent="-342900">
              <a:spcBef>
                <a:spcPct val="20000"/>
              </a:spcBef>
            </a:pPr>
            <a:r>
              <a:rPr lang="en-US" dirty="0" smtClean="0">
                <a:solidFill>
                  <a:schemeClr val="tx1"/>
                </a:solidFill>
              </a:rPr>
              <a:t>		...</a:t>
            </a:r>
          </a:p>
          <a:p>
            <a:pPr marL="342900" indent="-342900">
              <a:spcBef>
                <a:spcPct val="20000"/>
              </a:spcBef>
            </a:pPr>
            <a:r>
              <a:rPr lang="en-US" dirty="0" smtClean="0">
                <a:solidFill>
                  <a:schemeClr val="tx1"/>
                </a:solidFill>
              </a:rPr>
              <a:t>	}</a:t>
            </a:r>
          </a:p>
          <a:p>
            <a:pPr marL="342900" indent="-342900">
              <a:spcBef>
                <a:spcPct val="20000"/>
              </a:spcBef>
            </a:pPr>
            <a:r>
              <a:rPr lang="en-US" dirty="0" smtClean="0">
                <a:solidFill>
                  <a:schemeClr val="tx1"/>
                </a:solidFill>
              </a:rPr>
              <a:t>}</a:t>
            </a:r>
            <a:endParaRPr lang="en-US" dirty="0" smtClean="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622998932"/>
      </p:ext>
    </p:extLst>
  </p:cSld>
  <p:clrMapOvr>
    <a:masterClrMapping/>
  </p:clrMapOvr>
  <p:transition advTm="249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Communicating Bean Events</a:t>
            </a:r>
            <a:endParaRPr lang="en-US" dirty="0"/>
          </a:p>
        </p:txBody>
      </p:sp>
      <p:sp>
        <p:nvSpPr>
          <p:cNvPr id="22" name="Rectangle 21"/>
          <p:cNvSpPr/>
          <p:nvPr/>
        </p:nvSpPr>
        <p:spPr>
          <a:xfrm>
            <a:off x="5562600" y="4419600"/>
            <a:ext cx="2133600" cy="381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Read Methods</a:t>
            </a:r>
            <a:endParaRPr lang="en-US" dirty="0"/>
          </a:p>
        </p:txBody>
      </p:sp>
      <p:cxnSp>
        <p:nvCxnSpPr>
          <p:cNvPr id="25" name="Straight Arrow Connector 24"/>
          <p:cNvCxnSpPr/>
          <p:nvPr/>
        </p:nvCxnSpPr>
        <p:spPr>
          <a:xfrm rot="5400000">
            <a:off x="5448300" y="3086100"/>
            <a:ext cx="1638300" cy="14097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1371600" y="4419600"/>
            <a:ext cx="2133600" cy="381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Write Methods</a:t>
            </a:r>
            <a:endParaRPr lang="en-US" dirty="0"/>
          </a:p>
        </p:txBody>
      </p:sp>
      <p:cxnSp>
        <p:nvCxnSpPr>
          <p:cNvPr id="28" name="Straight Arrow Connector 27"/>
          <p:cNvCxnSpPr/>
          <p:nvPr/>
        </p:nvCxnSpPr>
        <p:spPr>
          <a:xfrm rot="16200000" flipH="1">
            <a:off x="1943100" y="3048000"/>
            <a:ext cx="1562100" cy="15621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rot="5400000" flipH="1" flipV="1">
            <a:off x="5448300" y="3086100"/>
            <a:ext cx="1295400" cy="1066800"/>
          </a:xfrm>
          <a:prstGeom prst="straightConnector1">
            <a:avLst/>
          </a:prstGeom>
          <a:ln w="28575">
            <a:solidFill>
              <a:schemeClr val="accent1"/>
            </a:solidFill>
            <a:prstDash val="dashDot"/>
            <a:tailEnd type="arrow"/>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3124200" y="2133600"/>
            <a:ext cx="2819400" cy="762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err="1" smtClean="0"/>
              <a:t>propertyChange</a:t>
            </a:r>
            <a:r>
              <a:rPr lang="en-US" dirty="0" smtClean="0"/>
              <a:t> (</a:t>
            </a:r>
            <a:r>
              <a:rPr lang="en-US" dirty="0" err="1" smtClean="0"/>
              <a:t>PropertyChangeEvent</a:t>
            </a:r>
            <a:r>
              <a:rPr lang="en-US" dirty="0" smtClean="0"/>
              <a:t> )</a:t>
            </a:r>
            <a:endParaRPr lang="en-US" dirty="0"/>
          </a:p>
        </p:txBody>
      </p:sp>
      <p:sp>
        <p:nvSpPr>
          <p:cNvPr id="33" name="Rectangle 32"/>
          <p:cNvSpPr/>
          <p:nvPr/>
        </p:nvSpPr>
        <p:spPr>
          <a:xfrm>
            <a:off x="2895600" y="5029200"/>
            <a:ext cx="3886200" cy="8382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err="1" smtClean="0"/>
              <a:t>addPropertyChangeListener</a:t>
            </a:r>
            <a:r>
              <a:rPr lang="en-US" dirty="0" smtClean="0"/>
              <a:t> (</a:t>
            </a:r>
            <a:r>
              <a:rPr lang="en-US" dirty="0" err="1" smtClean="0"/>
              <a:t>PropertyChangeListener</a:t>
            </a:r>
            <a:r>
              <a:rPr lang="en-US" dirty="0" smtClean="0"/>
              <a:t> )</a:t>
            </a:r>
          </a:p>
        </p:txBody>
      </p:sp>
      <p:cxnSp>
        <p:nvCxnSpPr>
          <p:cNvPr id="34" name="Straight Arrow Connector 33"/>
          <p:cNvCxnSpPr/>
          <p:nvPr/>
        </p:nvCxnSpPr>
        <p:spPr>
          <a:xfrm rot="5400000" flipH="1" flipV="1">
            <a:off x="4153694" y="6285706"/>
            <a:ext cx="838200" cy="158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3505200" y="4191000"/>
            <a:ext cx="2057400" cy="8382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Model</a:t>
            </a:r>
            <a:endParaRPr lang="en-US" dirty="0"/>
          </a:p>
        </p:txBody>
      </p:sp>
      <p:sp>
        <p:nvSpPr>
          <p:cNvPr id="19" name="Rectangle 18"/>
          <p:cNvSpPr/>
          <p:nvPr/>
        </p:nvSpPr>
        <p:spPr>
          <a:xfrm>
            <a:off x="5943600" y="2133600"/>
            <a:ext cx="2057400" cy="8382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t>OE View</a:t>
            </a:r>
            <a:endParaRPr lang="en-US" dirty="0"/>
          </a:p>
        </p:txBody>
      </p:sp>
      <p:sp>
        <p:nvSpPr>
          <p:cNvPr id="20" name="Rectangle 19"/>
          <p:cNvSpPr/>
          <p:nvPr/>
        </p:nvSpPr>
        <p:spPr>
          <a:xfrm>
            <a:off x="914400" y="2209800"/>
            <a:ext cx="2057400" cy="838200"/>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t>OE Controller</a:t>
            </a:r>
            <a:endParaRPr lang="en-US" dirty="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cSld>
  <p:clrMapOvr>
    <a:masterClrMapping/>
  </p:clrMapOvr>
  <p:transition advTm="2215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3"/>
                </p:tgtEl>
              </p:cMediaNode>
            </p:audio>
          </p:childTnLst>
        </p:cTn>
      </p:par>
    </p:tnLst>
    <p:bldLst>
      <p:bldP spid="22" grpId="0" animBg="1"/>
      <p:bldP spid="26" grpId="0" animBg="1"/>
      <p:bldP spid="32" grpId="0" animBg="1"/>
      <p:bldP spid="3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ObjectEditor</a:t>
            </a:r>
            <a:r>
              <a:rPr lang="en-US" dirty="0" smtClean="0"/>
              <a:t> Observer Protocol</a:t>
            </a:r>
            <a:endParaRPr lang="en-US" dirty="0"/>
          </a:p>
        </p:txBody>
      </p:sp>
      <p:sp>
        <p:nvSpPr>
          <p:cNvPr id="3" name="Content Placeholder 2"/>
          <p:cNvSpPr>
            <a:spLocks noGrp="1"/>
          </p:cNvSpPr>
          <p:nvPr>
            <p:ph sz="quarter" idx="1"/>
          </p:nvPr>
        </p:nvSpPr>
        <p:spPr>
          <a:xfrm>
            <a:off x="457200" y="1676400"/>
            <a:ext cx="8199438" cy="3733800"/>
          </a:xfrm>
        </p:spPr>
        <p:txBody>
          <a:bodyPr>
            <a:noAutofit/>
          </a:bodyPr>
          <a:lstStyle/>
          <a:p>
            <a:pPr>
              <a:lnSpc>
                <a:spcPct val="90000"/>
              </a:lnSpc>
            </a:pPr>
            <a:r>
              <a:rPr lang="en-US" sz="2000" dirty="0" smtClean="0"/>
              <a:t>If the class of a displayed object defines the standard method:</a:t>
            </a:r>
          </a:p>
          <a:p>
            <a:pPr>
              <a:lnSpc>
                <a:spcPct val="90000"/>
              </a:lnSpc>
            </a:pPr>
            <a:r>
              <a:rPr lang="en-US" sz="2000" dirty="0" smtClean="0"/>
              <a:t>@</a:t>
            </a:r>
            <a:r>
              <a:rPr lang="en-US" sz="2000" dirty="0" err="1" smtClean="0"/>
              <a:t>util.annotations.ObserverRegisterer</a:t>
            </a:r>
            <a:r>
              <a:rPr lang="en-US" sz="2000" dirty="0" smtClean="0"/>
              <a:t>(</a:t>
            </a:r>
            <a:r>
              <a:rPr lang="en-US" sz="2000" dirty="0" err="1" smtClean="0"/>
              <a:t>util.annotations.ObserverTypes.</a:t>
            </a:r>
            <a:r>
              <a:rPr lang="en-US" sz="2000" i="1" dirty="0" err="1" smtClean="0"/>
              <a:t>PROPERTY_LISTENER</a:t>
            </a:r>
            <a:r>
              <a:rPr lang="en-US" sz="2000" i="1" dirty="0" smtClean="0"/>
              <a:t>)</a:t>
            </a:r>
            <a:endParaRPr lang="en-US" sz="2000" dirty="0" smtClean="0"/>
          </a:p>
          <a:p>
            <a:pPr lvl="1">
              <a:lnSpc>
                <a:spcPct val="90000"/>
              </a:lnSpc>
            </a:pPr>
            <a:r>
              <a:rPr lang="en-US" sz="2000" b="1" dirty="0" smtClean="0"/>
              <a:t>public</a:t>
            </a:r>
            <a:r>
              <a:rPr lang="en-US" sz="2000" dirty="0" smtClean="0"/>
              <a:t> </a:t>
            </a:r>
            <a:r>
              <a:rPr lang="en-US" sz="2000" b="1" dirty="0" smtClean="0"/>
              <a:t>void</a:t>
            </a:r>
            <a:r>
              <a:rPr lang="en-US" sz="2000" dirty="0" smtClean="0"/>
              <a:t> </a:t>
            </a:r>
            <a:r>
              <a:rPr lang="en-US" sz="2000" dirty="0" err="1" smtClean="0"/>
              <a:t>addPropertyChangeListener</a:t>
            </a:r>
            <a:r>
              <a:rPr lang="en-US" sz="2000" dirty="0" smtClean="0"/>
              <a:t> (</a:t>
            </a:r>
            <a:r>
              <a:rPr lang="en-US" sz="2000" dirty="0" err="1" smtClean="0"/>
              <a:t>PropertyChangeListener</a:t>
            </a:r>
            <a:r>
              <a:rPr lang="en-US" sz="2000" dirty="0" smtClean="0"/>
              <a:t> l) </a:t>
            </a:r>
          </a:p>
          <a:p>
            <a:pPr lvl="1">
              <a:lnSpc>
                <a:spcPct val="90000"/>
              </a:lnSpc>
            </a:pPr>
            <a:r>
              <a:rPr lang="en-US" sz="2000" dirty="0" smtClean="0"/>
              <a:t>Annotation or </a:t>
            </a:r>
            <a:r>
              <a:rPr lang="en-US" sz="2000" dirty="0" err="1" smtClean="0"/>
              <a:t>util.models.PropertyListenerRegisterer</a:t>
            </a:r>
            <a:r>
              <a:rPr lang="en-US" sz="2000" dirty="0" smtClean="0"/>
              <a:t> interface to ensure method signature is right</a:t>
            </a:r>
          </a:p>
          <a:p>
            <a:pPr>
              <a:lnSpc>
                <a:spcPct val="90000"/>
              </a:lnSpc>
            </a:pPr>
            <a:r>
              <a:rPr lang="en-US" sz="2000" dirty="0" err="1" smtClean="0"/>
              <a:t>ObjectEditor</a:t>
            </a:r>
            <a:r>
              <a:rPr lang="en-US" sz="2000" dirty="0" smtClean="0"/>
              <a:t> calls the method to register itself as an observer</a:t>
            </a:r>
          </a:p>
          <a:p>
            <a:pPr>
              <a:lnSpc>
                <a:spcPct val="90000"/>
              </a:lnSpc>
            </a:pPr>
            <a:r>
              <a:rPr lang="en-US" sz="2000" dirty="0" smtClean="0"/>
              <a:t>Method should store a reference to ObjectEditor and other observers</a:t>
            </a:r>
          </a:p>
          <a:p>
            <a:pPr>
              <a:lnSpc>
                <a:spcPct val="90000"/>
              </a:lnSpc>
            </a:pPr>
            <a:r>
              <a:rPr lang="en-US" sz="2000" dirty="0" smtClean="0"/>
              <a:t>Cannot define own </a:t>
            </a:r>
            <a:r>
              <a:rPr lang="en-US" sz="2000" dirty="0" err="1" smtClean="0"/>
              <a:t>PropertyChangeListener</a:t>
            </a:r>
            <a:r>
              <a:rPr lang="en-US" sz="2000" dirty="0" smtClean="0"/>
              <a:t> with same name and methods as predefined, ObjectEditor expects predefined interface </a:t>
            </a:r>
            <a:endParaRPr lang="en-US" dirty="0"/>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cSld>
  <p:clrMapOvr>
    <a:masterClrMapping/>
  </p:clrMapOvr>
  <p:transition advTm="489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ObjectEditor</a:t>
            </a:r>
            <a:r>
              <a:rPr lang="en-US" dirty="0" smtClean="0"/>
              <a:t> Observer Protocol</a:t>
            </a:r>
            <a:endParaRPr lang="en-US" dirty="0"/>
          </a:p>
        </p:txBody>
      </p:sp>
      <p:sp>
        <p:nvSpPr>
          <p:cNvPr id="6" name="Content Placeholder 2"/>
          <p:cNvSpPr>
            <a:spLocks noGrp="1"/>
          </p:cNvSpPr>
          <p:nvPr>
            <p:ph sz="quarter" idx="1"/>
          </p:nvPr>
        </p:nvSpPr>
        <p:spPr>
          <a:xfrm>
            <a:off x="457200" y="1295400"/>
            <a:ext cx="7924800" cy="1600200"/>
          </a:xfrm>
        </p:spPr>
        <p:txBody>
          <a:bodyPr>
            <a:noAutofit/>
          </a:bodyPr>
          <a:lstStyle/>
          <a:p>
            <a:pPr>
              <a:lnSpc>
                <a:spcPct val="90000"/>
              </a:lnSpc>
            </a:pPr>
            <a:r>
              <a:rPr lang="en-US" dirty="0" smtClean="0"/>
              <a:t>A property changing method can now call the </a:t>
            </a:r>
            <a:r>
              <a:rPr lang="en-US" dirty="0" err="1" smtClean="0"/>
              <a:t>propertyChange</a:t>
            </a:r>
            <a:r>
              <a:rPr lang="en-US" dirty="0" smtClean="0"/>
              <a:t>(</a:t>
            </a:r>
            <a:r>
              <a:rPr lang="en-US" dirty="0" err="1" smtClean="0"/>
              <a:t>PropertyChangeEvent</a:t>
            </a:r>
            <a:r>
              <a:rPr lang="en-US" dirty="0" smtClean="0"/>
              <a:t> </a:t>
            </a:r>
            <a:r>
              <a:rPr lang="en-US" dirty="0" err="1" smtClean="0"/>
              <a:t>arg</a:t>
            </a:r>
            <a:r>
              <a:rPr lang="en-US" dirty="0" smtClean="0"/>
              <a:t>) defined by </a:t>
            </a:r>
            <a:r>
              <a:rPr lang="en-US" dirty="0" err="1" smtClean="0"/>
              <a:t>PropertyChangeListener</a:t>
            </a:r>
            <a:r>
              <a:rPr lang="en-US" dirty="0" smtClean="0"/>
              <a:t> to inform </a:t>
            </a:r>
            <a:r>
              <a:rPr lang="en-US" dirty="0" err="1" smtClean="0"/>
              <a:t>ObjectEditor</a:t>
            </a:r>
            <a:r>
              <a:rPr lang="en-US" dirty="0" smtClean="0"/>
              <a:t> and other observers about change</a:t>
            </a:r>
            <a:endParaRPr lang="en-US" dirty="0"/>
          </a:p>
        </p:txBody>
      </p:sp>
      <p:sp>
        <p:nvSpPr>
          <p:cNvPr id="9" name="Rectangle 8"/>
          <p:cNvSpPr/>
          <p:nvPr/>
        </p:nvSpPr>
        <p:spPr>
          <a:xfrm>
            <a:off x="457200" y="2895600"/>
            <a:ext cx="7772400" cy="2133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400" b="1" dirty="0">
                <a:solidFill>
                  <a:srgbClr val="7F0055"/>
                </a:solidFill>
                <a:latin typeface="Courier New"/>
              </a:rPr>
              <a:t>public</a:t>
            </a:r>
            <a:r>
              <a:rPr lang="en-US" sz="1400" b="1" dirty="0">
                <a:solidFill>
                  <a:srgbClr val="000000"/>
                </a:solidFill>
                <a:latin typeface="Courier New"/>
              </a:rPr>
              <a:t> </a:t>
            </a:r>
            <a:r>
              <a:rPr lang="en-US" sz="1400" b="1" dirty="0">
                <a:solidFill>
                  <a:srgbClr val="7F0055"/>
                </a:solidFill>
                <a:latin typeface="Courier New"/>
              </a:rPr>
              <a:t>void</a:t>
            </a:r>
            <a:r>
              <a:rPr lang="en-US" sz="1400" b="1" dirty="0">
                <a:solidFill>
                  <a:srgbClr val="000000"/>
                </a:solidFill>
                <a:latin typeface="Courier New"/>
              </a:rPr>
              <a:t> </a:t>
            </a:r>
            <a:r>
              <a:rPr lang="en-US" sz="1400" b="1" dirty="0" err="1">
                <a:solidFill>
                  <a:srgbClr val="000000"/>
                </a:solidFill>
                <a:latin typeface="Courier New"/>
              </a:rPr>
              <a:t>setWeight</a:t>
            </a:r>
            <a:r>
              <a:rPr lang="en-US" sz="1400" b="1" dirty="0">
                <a:solidFill>
                  <a:srgbClr val="000000"/>
                </a:solidFill>
                <a:latin typeface="Courier New"/>
              </a:rPr>
              <a:t>(</a:t>
            </a:r>
            <a:r>
              <a:rPr lang="en-US" sz="1400" b="1" dirty="0">
                <a:solidFill>
                  <a:srgbClr val="7F0055"/>
                </a:solidFill>
                <a:latin typeface="Courier New"/>
              </a:rPr>
              <a:t>double</a:t>
            </a:r>
            <a:r>
              <a:rPr lang="en-US" sz="1400" b="1" dirty="0">
                <a:solidFill>
                  <a:srgbClr val="000000"/>
                </a:solidFill>
                <a:latin typeface="Courier New"/>
              </a:rPr>
              <a:t> </a:t>
            </a:r>
            <a:r>
              <a:rPr lang="en-US" sz="1400" b="1" dirty="0" err="1">
                <a:solidFill>
                  <a:srgbClr val="000000"/>
                </a:solidFill>
                <a:latin typeface="Courier New"/>
              </a:rPr>
              <a:t>newWeight</a:t>
            </a:r>
            <a:r>
              <a:rPr lang="en-US" sz="1400" b="1" dirty="0">
                <a:solidFill>
                  <a:srgbClr val="000000"/>
                </a:solidFill>
                <a:latin typeface="Courier New"/>
              </a:rPr>
              <a:t>) {</a:t>
            </a:r>
          </a:p>
          <a:p>
            <a:r>
              <a:rPr lang="en-US" sz="1400" b="1" dirty="0">
                <a:solidFill>
                  <a:srgbClr val="7F0055"/>
                </a:solidFill>
                <a:latin typeface="Courier New"/>
              </a:rPr>
              <a:t>    double</a:t>
            </a:r>
            <a:r>
              <a:rPr lang="en-US" sz="1400" b="1" dirty="0">
                <a:solidFill>
                  <a:srgbClr val="000000"/>
                </a:solidFill>
                <a:latin typeface="Courier New"/>
              </a:rPr>
              <a:t> </a:t>
            </a:r>
            <a:r>
              <a:rPr lang="en-US" sz="1400" b="1" dirty="0" err="1">
                <a:solidFill>
                  <a:srgbClr val="000000"/>
                </a:solidFill>
                <a:latin typeface="Courier New"/>
              </a:rPr>
              <a:t>oldWeight</a:t>
            </a:r>
            <a:r>
              <a:rPr lang="en-US" sz="1400" b="1" dirty="0">
                <a:solidFill>
                  <a:srgbClr val="000000"/>
                </a:solidFill>
                <a:latin typeface="Courier New"/>
              </a:rPr>
              <a:t> = </a:t>
            </a:r>
            <a:r>
              <a:rPr lang="en-US" sz="1400" b="1" dirty="0">
                <a:solidFill>
                  <a:srgbClr val="0000C0"/>
                </a:solidFill>
                <a:latin typeface="Courier New"/>
              </a:rPr>
              <a:t>weight</a:t>
            </a:r>
            <a:r>
              <a:rPr lang="en-US" sz="1400" b="1" dirty="0">
                <a:solidFill>
                  <a:srgbClr val="000000"/>
                </a:solidFill>
                <a:latin typeface="Courier New"/>
              </a:rPr>
              <a:t>;</a:t>
            </a:r>
          </a:p>
          <a:p>
            <a:r>
              <a:rPr lang="en-US" sz="1400" b="1" dirty="0">
                <a:solidFill>
                  <a:srgbClr val="7F0055"/>
                </a:solidFill>
                <a:latin typeface="Courier New"/>
              </a:rPr>
              <a:t>    double</a:t>
            </a:r>
            <a:r>
              <a:rPr lang="en-US" sz="1400" b="1" dirty="0">
                <a:solidFill>
                  <a:srgbClr val="000000"/>
                </a:solidFill>
                <a:latin typeface="Courier New"/>
              </a:rPr>
              <a:t> </a:t>
            </a:r>
            <a:r>
              <a:rPr lang="en-US" sz="1400" b="1" dirty="0" err="1">
                <a:solidFill>
                  <a:srgbClr val="000000"/>
                </a:solidFill>
                <a:latin typeface="Courier New"/>
              </a:rPr>
              <a:t>oldBMI</a:t>
            </a:r>
            <a:r>
              <a:rPr lang="en-US" sz="1400" b="1" dirty="0">
                <a:solidFill>
                  <a:srgbClr val="000000"/>
                </a:solidFill>
                <a:latin typeface="Courier New"/>
              </a:rPr>
              <a:t> = </a:t>
            </a:r>
            <a:r>
              <a:rPr lang="en-US" sz="1400" b="1" dirty="0" err="1">
                <a:solidFill>
                  <a:srgbClr val="000000"/>
                </a:solidFill>
                <a:latin typeface="Courier New"/>
              </a:rPr>
              <a:t>getBMI</a:t>
            </a:r>
            <a:r>
              <a:rPr lang="en-US" sz="1400" b="1" dirty="0">
                <a:solidFill>
                  <a:srgbClr val="000000"/>
                </a:solidFill>
                <a:latin typeface="Courier New"/>
              </a:rPr>
              <a:t>();</a:t>
            </a:r>
          </a:p>
          <a:p>
            <a:r>
              <a:rPr lang="en-US" sz="1400" dirty="0">
                <a:solidFill>
                  <a:srgbClr val="0000C0"/>
                </a:solidFill>
                <a:latin typeface="Courier New"/>
              </a:rPr>
              <a:t>    weight</a:t>
            </a:r>
            <a:r>
              <a:rPr lang="en-US" sz="1400" dirty="0">
                <a:solidFill>
                  <a:srgbClr val="000000"/>
                </a:solidFill>
                <a:latin typeface="Courier New"/>
              </a:rPr>
              <a:t> = </a:t>
            </a:r>
            <a:r>
              <a:rPr lang="en-US" sz="1400" dirty="0" err="1">
                <a:solidFill>
                  <a:srgbClr val="000000"/>
                </a:solidFill>
                <a:latin typeface="Courier New"/>
              </a:rPr>
              <a:t>newWeight</a:t>
            </a:r>
            <a:r>
              <a:rPr lang="en-US" sz="1400" dirty="0">
                <a:solidFill>
                  <a:srgbClr val="000000"/>
                </a:solidFill>
                <a:latin typeface="Courier New"/>
              </a:rPr>
              <a:t>;</a:t>
            </a:r>
          </a:p>
          <a:p>
            <a:r>
              <a:rPr lang="en-US" sz="1400" dirty="0">
                <a:solidFill>
                  <a:srgbClr val="0000C0"/>
                </a:solidFill>
                <a:latin typeface="Courier New"/>
              </a:rPr>
              <a:t>    </a:t>
            </a:r>
            <a:r>
              <a:rPr lang="en-US" sz="1400" dirty="0" err="1">
                <a:solidFill>
                  <a:srgbClr val="0000C0"/>
                </a:solidFill>
                <a:latin typeface="Courier New"/>
              </a:rPr>
              <a:t>propertyListenerSupport</a:t>
            </a:r>
            <a:r>
              <a:rPr lang="en-US" sz="1400" dirty="0" err="1">
                <a:solidFill>
                  <a:srgbClr val="000000"/>
                </a:solidFill>
                <a:latin typeface="Courier New"/>
              </a:rPr>
              <a:t>.notifyAllListeners</a:t>
            </a:r>
            <a:r>
              <a:rPr lang="en-US" sz="1400" dirty="0">
                <a:solidFill>
                  <a:srgbClr val="000000"/>
                </a:solidFill>
                <a:latin typeface="Courier New"/>
              </a:rPr>
              <a:t>( </a:t>
            </a:r>
            <a:r>
              <a:rPr lang="en-US" sz="1400" b="1" dirty="0">
                <a:solidFill>
                  <a:srgbClr val="7F0055"/>
                </a:solidFill>
                <a:latin typeface="Courier New"/>
              </a:rPr>
              <a:t>new</a:t>
            </a:r>
            <a:r>
              <a:rPr lang="en-US" sz="1400" b="1" dirty="0">
                <a:solidFill>
                  <a:srgbClr val="000000"/>
                </a:solidFill>
                <a:latin typeface="Courier New"/>
              </a:rPr>
              <a:t>  </a:t>
            </a:r>
          </a:p>
          <a:p>
            <a:r>
              <a:rPr lang="en-US" sz="1400" b="1" dirty="0">
                <a:solidFill>
                  <a:srgbClr val="000000"/>
                </a:solidFill>
                <a:latin typeface="Courier New"/>
              </a:rPr>
              <a:t>      </a:t>
            </a:r>
            <a:r>
              <a:rPr lang="en-US" sz="1400" b="1" dirty="0" err="1">
                <a:solidFill>
                  <a:srgbClr val="000000"/>
                </a:solidFill>
                <a:latin typeface="Courier New"/>
              </a:rPr>
              <a:t>PropertyChangeEvent</a:t>
            </a:r>
            <a:r>
              <a:rPr lang="en-US" sz="1400" b="1" dirty="0">
                <a:solidFill>
                  <a:srgbClr val="000000"/>
                </a:solidFill>
                <a:latin typeface="Courier New"/>
              </a:rPr>
              <a:t>(</a:t>
            </a:r>
            <a:r>
              <a:rPr lang="en-US" sz="1400" b="1" dirty="0">
                <a:solidFill>
                  <a:srgbClr val="7F0055"/>
                </a:solidFill>
                <a:latin typeface="Courier New"/>
              </a:rPr>
              <a:t>this</a:t>
            </a:r>
            <a:r>
              <a:rPr lang="en-US" sz="1400" b="1" dirty="0">
                <a:solidFill>
                  <a:srgbClr val="000000"/>
                </a:solidFill>
                <a:latin typeface="Courier New"/>
              </a:rPr>
              <a:t>, </a:t>
            </a:r>
            <a:r>
              <a:rPr lang="en-US" sz="1400" b="1" dirty="0">
                <a:solidFill>
                  <a:srgbClr val="2A00FF"/>
                </a:solidFill>
                <a:latin typeface="Courier New"/>
              </a:rPr>
              <a:t>"weight"</a:t>
            </a:r>
            <a:r>
              <a:rPr lang="en-US" sz="1400" b="1" dirty="0">
                <a:solidFill>
                  <a:srgbClr val="000000"/>
                </a:solidFill>
                <a:latin typeface="Courier New"/>
              </a:rPr>
              <a:t>, </a:t>
            </a:r>
            <a:r>
              <a:rPr lang="en-US" sz="1400" b="1" dirty="0" err="1">
                <a:solidFill>
                  <a:srgbClr val="000000"/>
                </a:solidFill>
                <a:latin typeface="Courier New"/>
              </a:rPr>
              <a:t>oldWeight</a:t>
            </a:r>
            <a:r>
              <a:rPr lang="en-US" sz="1400" b="1" dirty="0">
                <a:solidFill>
                  <a:srgbClr val="000000"/>
                </a:solidFill>
                <a:latin typeface="Courier New"/>
              </a:rPr>
              <a:t>, </a:t>
            </a:r>
            <a:r>
              <a:rPr lang="en-US" sz="1400" b="1" dirty="0" err="1">
                <a:solidFill>
                  <a:srgbClr val="000000"/>
                </a:solidFill>
                <a:latin typeface="Courier New"/>
              </a:rPr>
              <a:t>newWeight</a:t>
            </a:r>
            <a:r>
              <a:rPr lang="en-US" sz="1400" b="1" dirty="0">
                <a:solidFill>
                  <a:srgbClr val="000000"/>
                </a:solidFill>
                <a:latin typeface="Courier New"/>
              </a:rPr>
              <a:t>));</a:t>
            </a:r>
          </a:p>
          <a:p>
            <a:r>
              <a:rPr lang="en-US" sz="1400" dirty="0">
                <a:solidFill>
                  <a:srgbClr val="0000C0"/>
                </a:solidFill>
                <a:latin typeface="Courier New"/>
              </a:rPr>
              <a:t>    </a:t>
            </a:r>
            <a:r>
              <a:rPr lang="en-US" sz="1400" dirty="0" err="1">
                <a:solidFill>
                  <a:srgbClr val="0000C0"/>
                </a:solidFill>
                <a:latin typeface="Courier New"/>
              </a:rPr>
              <a:t>propertyListenerSupport</a:t>
            </a:r>
            <a:r>
              <a:rPr lang="en-US" sz="1400" dirty="0" err="1">
                <a:solidFill>
                  <a:srgbClr val="000000"/>
                </a:solidFill>
                <a:latin typeface="Courier New"/>
              </a:rPr>
              <a:t>.notifyAllListeners</a:t>
            </a:r>
            <a:r>
              <a:rPr lang="en-US" sz="1400" dirty="0">
                <a:solidFill>
                  <a:srgbClr val="000000"/>
                </a:solidFill>
                <a:latin typeface="Courier New"/>
              </a:rPr>
              <a:t>(</a:t>
            </a:r>
            <a:r>
              <a:rPr lang="en-US" sz="1400" b="1" dirty="0">
                <a:solidFill>
                  <a:srgbClr val="7F0055"/>
                </a:solidFill>
                <a:latin typeface="Courier New"/>
              </a:rPr>
              <a:t>new</a:t>
            </a:r>
            <a:r>
              <a:rPr lang="en-US" sz="1400" b="1" dirty="0">
                <a:solidFill>
                  <a:srgbClr val="000000"/>
                </a:solidFill>
                <a:latin typeface="Courier New"/>
              </a:rPr>
              <a:t> </a:t>
            </a:r>
          </a:p>
          <a:p>
            <a:r>
              <a:rPr lang="en-US" sz="1400" b="1" dirty="0">
                <a:solidFill>
                  <a:srgbClr val="000000"/>
                </a:solidFill>
                <a:latin typeface="Courier New"/>
              </a:rPr>
              <a:t>      </a:t>
            </a:r>
            <a:r>
              <a:rPr lang="en-US" sz="1400" b="1" dirty="0" err="1">
                <a:solidFill>
                  <a:srgbClr val="000000"/>
                </a:solidFill>
                <a:latin typeface="Courier New"/>
              </a:rPr>
              <a:t>PropertyChangeEvent</a:t>
            </a:r>
            <a:r>
              <a:rPr lang="en-US" sz="1400" b="1" dirty="0">
                <a:solidFill>
                  <a:srgbClr val="000000"/>
                </a:solidFill>
                <a:latin typeface="Courier New"/>
              </a:rPr>
              <a:t>(</a:t>
            </a:r>
            <a:r>
              <a:rPr lang="en-US" sz="1400" b="1" dirty="0">
                <a:solidFill>
                  <a:srgbClr val="7F0055"/>
                </a:solidFill>
                <a:latin typeface="Courier New"/>
              </a:rPr>
              <a:t>this</a:t>
            </a:r>
            <a:r>
              <a:rPr lang="en-US" sz="1400" b="1" dirty="0">
                <a:solidFill>
                  <a:srgbClr val="000000"/>
                </a:solidFill>
                <a:latin typeface="Courier New"/>
              </a:rPr>
              <a:t>, </a:t>
            </a:r>
            <a:r>
              <a:rPr lang="en-US" sz="1400" b="1" dirty="0">
                <a:solidFill>
                  <a:srgbClr val="2A00FF"/>
                </a:solidFill>
                <a:latin typeface="Courier New"/>
              </a:rPr>
              <a:t>"</a:t>
            </a:r>
            <a:r>
              <a:rPr lang="en-US" sz="1400" b="1" dirty="0" err="1">
                <a:solidFill>
                  <a:srgbClr val="2A00FF"/>
                </a:solidFill>
                <a:latin typeface="Courier New"/>
              </a:rPr>
              <a:t>bmi</a:t>
            </a:r>
            <a:r>
              <a:rPr lang="en-US" sz="1400" b="1" dirty="0">
                <a:solidFill>
                  <a:srgbClr val="2A00FF"/>
                </a:solidFill>
                <a:latin typeface="Courier New"/>
              </a:rPr>
              <a:t>"</a:t>
            </a:r>
            <a:r>
              <a:rPr lang="en-US" sz="1400" b="1" dirty="0">
                <a:solidFill>
                  <a:srgbClr val="000000"/>
                </a:solidFill>
                <a:latin typeface="Courier New"/>
              </a:rPr>
              <a:t>, </a:t>
            </a:r>
            <a:r>
              <a:rPr lang="en-US" sz="1400" b="1" dirty="0" err="1">
                <a:solidFill>
                  <a:srgbClr val="000000"/>
                </a:solidFill>
                <a:latin typeface="Courier New"/>
              </a:rPr>
              <a:t>oldBMI</a:t>
            </a:r>
            <a:r>
              <a:rPr lang="en-US" sz="1400" b="1" dirty="0">
                <a:solidFill>
                  <a:srgbClr val="000000"/>
                </a:solidFill>
                <a:latin typeface="Courier New"/>
              </a:rPr>
              <a:t>, </a:t>
            </a:r>
            <a:r>
              <a:rPr lang="en-US" sz="1400" b="1" dirty="0" err="1">
                <a:solidFill>
                  <a:srgbClr val="000000"/>
                </a:solidFill>
                <a:latin typeface="Courier New"/>
              </a:rPr>
              <a:t>getBMI</a:t>
            </a:r>
            <a:r>
              <a:rPr lang="en-US" sz="1400" b="1" dirty="0">
                <a:solidFill>
                  <a:srgbClr val="000000"/>
                </a:solidFill>
                <a:latin typeface="Courier New"/>
              </a:rPr>
              <a:t>()));</a:t>
            </a:r>
            <a:endParaRPr lang="en-US" sz="1400" dirty="0">
              <a:latin typeface="Courier New"/>
            </a:endParaRPr>
          </a:p>
          <a:p>
            <a:r>
              <a:rPr lang="en-US" sz="1400" dirty="0">
                <a:solidFill>
                  <a:srgbClr val="000000"/>
                </a:solidFill>
                <a:latin typeface="Courier New"/>
              </a:rPr>
              <a:t>  }</a:t>
            </a:r>
            <a:endParaRPr lang="en-US" sz="1400" dirty="0">
              <a:latin typeface="Courier New"/>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p:transition advTm="451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 Editor View</a:t>
            </a:r>
            <a:endParaRPr lang="en-US" dirty="0"/>
          </a:p>
        </p:txBody>
      </p:sp>
      <p:sp>
        <p:nvSpPr>
          <p:cNvPr id="3" name="Content Placeholder 2"/>
          <p:cNvSpPr>
            <a:spLocks noGrp="1"/>
          </p:cNvSpPr>
          <p:nvPr>
            <p:ph sz="quarter" idx="1"/>
          </p:nvPr>
        </p:nvSpPr>
        <p:spPr>
          <a:xfrm>
            <a:off x="457200" y="1295400"/>
            <a:ext cx="7924800" cy="1143000"/>
          </a:xfrm>
        </p:spPr>
        <p:txBody>
          <a:bodyPr/>
          <a:lstStyle/>
          <a:p>
            <a:r>
              <a:rPr lang="en-US" dirty="0" smtClean="0"/>
              <a:t>The implementation of this method in </a:t>
            </a:r>
            <a:r>
              <a:rPr lang="en-US" dirty="0" err="1" smtClean="0"/>
              <a:t>ObjectEditor</a:t>
            </a:r>
            <a:r>
              <a:rPr lang="en-US" dirty="0" smtClean="0"/>
              <a:t> updates the display</a:t>
            </a:r>
            <a:endParaRPr lang="en-US" dirty="0"/>
          </a:p>
        </p:txBody>
      </p:sp>
      <p:sp>
        <p:nvSpPr>
          <p:cNvPr id="4" name="Rectangle 3"/>
          <p:cNvSpPr/>
          <p:nvPr/>
        </p:nvSpPr>
        <p:spPr>
          <a:xfrm>
            <a:off x="609600" y="3276600"/>
            <a:ext cx="7772400" cy="27432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342900" indent="-342900">
              <a:spcBef>
                <a:spcPct val="20000"/>
              </a:spcBef>
            </a:pPr>
            <a:r>
              <a:rPr lang="en-US" b="1" dirty="0" smtClean="0">
                <a:solidFill>
                  <a:schemeClr val="tx1"/>
                </a:solidFill>
              </a:rPr>
              <a:t>public class </a:t>
            </a:r>
            <a:r>
              <a:rPr lang="en-US" dirty="0" err="1" smtClean="0">
                <a:solidFill>
                  <a:schemeClr val="tx1"/>
                </a:solidFill>
              </a:rPr>
              <a:t>ObjectEditorView</a:t>
            </a:r>
            <a:r>
              <a:rPr lang="en-US" dirty="0" smtClean="0">
                <a:solidFill>
                  <a:schemeClr val="tx1"/>
                </a:solidFill>
              </a:rPr>
              <a:t> </a:t>
            </a:r>
            <a:r>
              <a:rPr lang="en-US" b="1" dirty="0" smtClean="0">
                <a:solidFill>
                  <a:schemeClr val="tx1"/>
                </a:solidFill>
              </a:rPr>
              <a:t>implements</a:t>
            </a:r>
            <a:r>
              <a:rPr lang="en-US" dirty="0" smtClean="0">
                <a:solidFill>
                  <a:schemeClr val="tx1"/>
                </a:solidFill>
              </a:rPr>
              <a:t> 	</a:t>
            </a:r>
            <a:r>
              <a:rPr lang="en-US" dirty="0" err="1" smtClean="0">
                <a:solidFill>
                  <a:schemeClr val="tx1"/>
                </a:solidFill>
              </a:rPr>
              <a:t>java.beans.PropertyChangeListener</a:t>
            </a:r>
            <a:r>
              <a:rPr lang="en-US" dirty="0" smtClean="0">
                <a:solidFill>
                  <a:schemeClr val="tx1"/>
                </a:solidFill>
              </a:rPr>
              <a:t>  {</a:t>
            </a:r>
          </a:p>
          <a:p>
            <a:pPr marL="342900" indent="-342900">
              <a:spcBef>
                <a:spcPct val="20000"/>
              </a:spcBef>
            </a:pPr>
            <a:r>
              <a:rPr lang="en-US" dirty="0" smtClean="0">
                <a:solidFill>
                  <a:schemeClr val="tx1"/>
                </a:solidFill>
              </a:rPr>
              <a:t>	</a:t>
            </a:r>
            <a:r>
              <a:rPr lang="en-US" b="1" dirty="0" smtClean="0">
                <a:solidFill>
                  <a:schemeClr val="tx1"/>
                </a:solidFill>
              </a:rPr>
              <a:t>public void </a:t>
            </a:r>
            <a:r>
              <a:rPr lang="en-US" dirty="0" err="1" smtClean="0">
                <a:solidFill>
                  <a:schemeClr val="tx1"/>
                </a:solidFill>
              </a:rPr>
              <a:t>propertyChange</a:t>
            </a:r>
            <a:r>
              <a:rPr lang="en-US" dirty="0" smtClean="0">
                <a:solidFill>
                  <a:schemeClr val="tx1"/>
                </a:solidFill>
              </a:rPr>
              <a:t> (</a:t>
            </a:r>
            <a:r>
              <a:rPr lang="en-US" dirty="0" err="1" smtClean="0">
                <a:solidFill>
                  <a:schemeClr val="tx1"/>
                </a:solidFill>
              </a:rPr>
              <a:t>PropertyChangeEvent</a:t>
            </a:r>
            <a:r>
              <a:rPr lang="en-US" dirty="0" smtClean="0">
                <a:solidFill>
                  <a:schemeClr val="tx1"/>
                </a:solidFill>
              </a:rPr>
              <a:t> </a:t>
            </a:r>
            <a:r>
              <a:rPr lang="en-US" dirty="0" err="1" smtClean="0">
                <a:solidFill>
                  <a:schemeClr val="tx1"/>
                </a:solidFill>
              </a:rPr>
              <a:t>arg</a:t>
            </a:r>
            <a:r>
              <a:rPr lang="en-US" dirty="0" smtClean="0">
                <a:solidFill>
                  <a:schemeClr val="tx1"/>
                </a:solidFill>
              </a:rPr>
              <a:t>) {</a:t>
            </a:r>
          </a:p>
          <a:p>
            <a:pPr marL="342900" indent="-342900">
              <a:spcBef>
                <a:spcPct val="20000"/>
              </a:spcBef>
            </a:pPr>
            <a:r>
              <a:rPr lang="en-US" dirty="0" smtClean="0">
                <a:solidFill>
                  <a:schemeClr val="tx1"/>
                </a:solidFill>
              </a:rPr>
              <a:t>		// update display of property </a:t>
            </a:r>
            <a:r>
              <a:rPr lang="en-US" dirty="0" err="1" smtClean="0">
                <a:solidFill>
                  <a:schemeClr val="tx1"/>
                </a:solidFill>
              </a:rPr>
              <a:t>arg.getPropertyName</a:t>
            </a:r>
            <a:r>
              <a:rPr lang="en-US" dirty="0" smtClean="0">
                <a:solidFill>
                  <a:schemeClr val="tx1"/>
                </a:solidFill>
              </a:rPr>
              <a:t>()</a:t>
            </a:r>
          </a:p>
          <a:p>
            <a:pPr marL="342900" indent="-342900">
              <a:spcBef>
                <a:spcPct val="20000"/>
              </a:spcBef>
            </a:pPr>
            <a:r>
              <a:rPr lang="en-US" dirty="0" smtClean="0">
                <a:solidFill>
                  <a:schemeClr val="tx1"/>
                </a:solidFill>
              </a:rPr>
              <a:t>		// to show </a:t>
            </a:r>
            <a:r>
              <a:rPr lang="en-US" dirty="0" err="1" smtClean="0">
                <a:solidFill>
                  <a:schemeClr val="tx1"/>
                </a:solidFill>
              </a:rPr>
              <a:t>arg.getNewValue</a:t>
            </a:r>
            <a:r>
              <a:rPr lang="en-US" dirty="0" smtClean="0">
                <a:solidFill>
                  <a:schemeClr val="tx1"/>
                </a:solidFill>
              </a:rPr>
              <a:t>()</a:t>
            </a:r>
          </a:p>
          <a:p>
            <a:pPr marL="342900" indent="-342900">
              <a:spcBef>
                <a:spcPct val="20000"/>
              </a:spcBef>
            </a:pPr>
            <a:r>
              <a:rPr lang="en-US" dirty="0" smtClean="0">
                <a:solidFill>
                  <a:schemeClr val="tx1"/>
                </a:solidFill>
              </a:rPr>
              <a:t>		…</a:t>
            </a:r>
          </a:p>
          <a:p>
            <a:pPr marL="342900" indent="-342900">
              <a:spcBef>
                <a:spcPct val="20000"/>
              </a:spcBef>
            </a:pPr>
            <a:r>
              <a:rPr lang="en-US" dirty="0" smtClean="0">
                <a:solidFill>
                  <a:schemeClr val="tx1"/>
                </a:solidFill>
              </a:rPr>
              <a:t>	}</a:t>
            </a:r>
          </a:p>
          <a:p>
            <a:pPr marL="342900" indent="-342900">
              <a:spcBef>
                <a:spcPct val="20000"/>
              </a:spcBef>
            </a:pPr>
            <a:r>
              <a:rPr lang="en-US" dirty="0" smtClean="0">
                <a:solidFill>
                  <a:schemeClr val="tx1"/>
                </a:solidFill>
              </a:rPr>
              <a:t>}</a:t>
            </a:r>
            <a:endParaRPr lang="en-US" dirty="0">
              <a:solidFill>
                <a:schemeClr val="tx1"/>
              </a:solidFil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203904147"/>
      </p:ext>
    </p:extLst>
  </p:cSld>
  <p:clrMapOvr>
    <a:masterClrMapping/>
  </p:clrMapOvr>
  <p:transition advTm="68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Refreshing </a:t>
            </a:r>
            <a:r>
              <a:rPr lang="en-US" dirty="0" err="1" smtClean="0"/>
              <a:t>ObjectEditor</a:t>
            </a:r>
            <a:r>
              <a:rPr lang="en-US" dirty="0" smtClean="0"/>
              <a:t> from Main</a:t>
            </a:r>
            <a:endParaRPr lang="en-US" dirty="0"/>
          </a:p>
        </p:txBody>
      </p:sp>
      <p:sp>
        <p:nvSpPr>
          <p:cNvPr id="3" name="Rectangle 2"/>
          <p:cNvSpPr/>
          <p:nvPr/>
        </p:nvSpPr>
        <p:spPr>
          <a:xfrm>
            <a:off x="228600" y="1076093"/>
            <a:ext cx="8244722" cy="23622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b="1" dirty="0">
                <a:solidFill>
                  <a:srgbClr val="7F0055"/>
                </a:solidFill>
                <a:latin typeface="Courier New"/>
              </a:rPr>
              <a:t>public</a:t>
            </a:r>
            <a:r>
              <a:rPr lang="en-US" sz="1600" b="1" dirty="0">
                <a:solidFill>
                  <a:srgbClr val="000000"/>
                </a:solidFill>
                <a:latin typeface="Courier New"/>
              </a:rPr>
              <a:t> </a:t>
            </a:r>
            <a:r>
              <a:rPr lang="en-US" sz="1600" b="1" dirty="0" smtClean="0">
                <a:solidFill>
                  <a:srgbClr val="7F0055"/>
                </a:solidFill>
                <a:latin typeface="Courier New"/>
              </a:rPr>
              <a:t>class</a:t>
            </a:r>
            <a:r>
              <a:rPr lang="en-US" sz="1600" b="1" dirty="0">
                <a:solidFill>
                  <a:srgbClr val="000000"/>
                </a:solidFill>
                <a:latin typeface="Courier New"/>
              </a:rPr>
              <a:t> </a:t>
            </a:r>
            <a:r>
              <a:rPr lang="en-US" sz="1600" b="1" dirty="0" err="1" smtClean="0">
                <a:solidFill>
                  <a:srgbClr val="000000"/>
                </a:solidFill>
                <a:latin typeface="Courier New"/>
              </a:rPr>
              <a:t>AnObservableBMISpreadsheetDemoer</a:t>
            </a:r>
            <a:r>
              <a:rPr lang="en-US" sz="1600" b="1" dirty="0" smtClean="0">
                <a:solidFill>
                  <a:srgbClr val="000000"/>
                </a:solidFill>
                <a:latin typeface="Courier New"/>
              </a:rPr>
              <a:t> </a:t>
            </a:r>
            <a:r>
              <a:rPr lang="en-US" sz="1600" b="1" dirty="0">
                <a:solidFill>
                  <a:srgbClr val="000000"/>
                </a:solidFill>
                <a:latin typeface="Courier New"/>
              </a:rPr>
              <a:t>{</a:t>
            </a:r>
          </a:p>
          <a:p>
            <a:r>
              <a:rPr lang="en-US" sz="1600" b="1" dirty="0" smtClean="0">
                <a:solidFill>
                  <a:srgbClr val="7F0055"/>
                </a:solidFill>
                <a:latin typeface="Courier New"/>
              </a:rPr>
              <a:t>  public</a:t>
            </a:r>
            <a:r>
              <a:rPr lang="en-US" sz="1600" b="1" dirty="0" smtClean="0">
                <a:solidFill>
                  <a:srgbClr val="000000"/>
                </a:solidFill>
                <a:latin typeface="Courier New"/>
              </a:rPr>
              <a:t> </a:t>
            </a:r>
            <a:r>
              <a:rPr lang="en-US" sz="1600" b="1" dirty="0">
                <a:solidFill>
                  <a:srgbClr val="7F0055"/>
                </a:solidFill>
                <a:latin typeface="Courier New"/>
              </a:rPr>
              <a:t>static</a:t>
            </a:r>
            <a:r>
              <a:rPr lang="en-US" sz="1600" b="1" dirty="0">
                <a:solidFill>
                  <a:srgbClr val="000000"/>
                </a:solidFill>
                <a:latin typeface="Courier New"/>
              </a:rPr>
              <a:t> </a:t>
            </a:r>
            <a:r>
              <a:rPr lang="en-US" sz="1600" b="1" dirty="0">
                <a:solidFill>
                  <a:srgbClr val="7F0055"/>
                </a:solidFill>
                <a:latin typeface="Courier New"/>
              </a:rPr>
              <a:t>void</a:t>
            </a:r>
            <a:r>
              <a:rPr lang="en-US" sz="1600" b="1" dirty="0">
                <a:solidFill>
                  <a:srgbClr val="000000"/>
                </a:solidFill>
                <a:latin typeface="Courier New"/>
              </a:rPr>
              <a:t> main (String[] </a:t>
            </a:r>
            <a:r>
              <a:rPr lang="en-US" sz="1600" b="1" dirty="0" err="1">
                <a:solidFill>
                  <a:srgbClr val="000000"/>
                </a:solidFill>
                <a:latin typeface="Courier New"/>
              </a:rPr>
              <a:t>args</a:t>
            </a:r>
            <a:r>
              <a:rPr lang="en-US" sz="1600" b="1" dirty="0">
                <a:solidFill>
                  <a:srgbClr val="000000"/>
                </a:solidFill>
                <a:latin typeface="Courier New"/>
              </a:rPr>
              <a:t>) {</a:t>
            </a:r>
          </a:p>
          <a:p>
            <a:r>
              <a:rPr lang="en-US" sz="1600" dirty="0" smtClean="0">
                <a:solidFill>
                  <a:srgbClr val="000000"/>
                </a:solidFill>
                <a:latin typeface="Courier New"/>
              </a:rPr>
              <a:t>    </a:t>
            </a:r>
            <a:r>
              <a:rPr lang="en-US" sz="1600" dirty="0" err="1" smtClean="0">
                <a:solidFill>
                  <a:srgbClr val="000000"/>
                </a:solidFill>
                <a:latin typeface="Courier New"/>
              </a:rPr>
              <a:t>BMISpreadsheet</a:t>
            </a:r>
            <a:r>
              <a:rPr lang="en-US" sz="1600" dirty="0" smtClean="0">
                <a:solidFill>
                  <a:srgbClr val="000000"/>
                </a:solidFill>
                <a:latin typeface="Courier New"/>
              </a:rPr>
              <a:t> </a:t>
            </a:r>
            <a:r>
              <a:rPr lang="en-US" sz="1600" dirty="0" err="1">
                <a:solidFill>
                  <a:srgbClr val="000000"/>
                </a:solidFill>
                <a:latin typeface="Courier New"/>
              </a:rPr>
              <a:t>bmiSpreadsheet</a:t>
            </a:r>
            <a:r>
              <a:rPr lang="en-US" sz="1600" dirty="0">
                <a:solidFill>
                  <a:srgbClr val="000000"/>
                </a:solidFill>
                <a:latin typeface="Courier New"/>
              </a:rPr>
              <a:t> = </a:t>
            </a:r>
            <a:endParaRPr lang="en-US" sz="1600" dirty="0" smtClean="0">
              <a:solidFill>
                <a:srgbClr val="000000"/>
              </a:solidFill>
              <a:latin typeface="Courier New"/>
            </a:endParaRPr>
          </a:p>
          <a:p>
            <a:r>
              <a:rPr lang="en-US" sz="1600" b="1" dirty="0" smtClean="0">
                <a:solidFill>
                  <a:srgbClr val="7F0055"/>
                </a:solidFill>
                <a:latin typeface="Courier New"/>
              </a:rPr>
              <a:t>     			 new</a:t>
            </a:r>
            <a:r>
              <a:rPr lang="en-US" sz="1600" b="1" dirty="0" smtClean="0">
                <a:solidFill>
                  <a:srgbClr val="000000"/>
                </a:solidFill>
                <a:latin typeface="Courier New"/>
              </a:rPr>
              <a:t> </a:t>
            </a:r>
            <a:r>
              <a:rPr lang="en-US" sz="1600" b="1" dirty="0" err="1" smtClean="0">
                <a:solidFill>
                  <a:srgbClr val="000000"/>
                </a:solidFill>
                <a:latin typeface="Courier New"/>
              </a:rPr>
              <a:t>AnObservableBMISpreadsheet</a:t>
            </a:r>
            <a:r>
              <a:rPr lang="en-US" sz="1600" b="1" dirty="0">
                <a:solidFill>
                  <a:srgbClr val="000000"/>
                </a:solidFill>
                <a:latin typeface="Courier New"/>
              </a:rPr>
              <a:t>();</a:t>
            </a:r>
          </a:p>
          <a:p>
            <a:r>
              <a:rPr lang="en-US" sz="1600" dirty="0" smtClean="0">
                <a:solidFill>
                  <a:srgbClr val="000000"/>
                </a:solidFill>
                <a:latin typeface="Courier New"/>
              </a:rPr>
              <a:t>    </a:t>
            </a:r>
            <a:r>
              <a:rPr lang="en-US" sz="1600" dirty="0" err="1" smtClean="0">
                <a:solidFill>
                  <a:srgbClr val="000000"/>
                </a:solidFill>
                <a:latin typeface="Courier New"/>
              </a:rPr>
              <a:t>ObjectEditor.</a:t>
            </a:r>
            <a:r>
              <a:rPr lang="en-US" sz="1600" i="1" dirty="0" err="1" smtClean="0">
                <a:solidFill>
                  <a:srgbClr val="000000"/>
                </a:solidFill>
                <a:latin typeface="Courier New"/>
              </a:rPr>
              <a:t>edit</a:t>
            </a:r>
            <a:r>
              <a:rPr lang="en-US" sz="1600" i="1" dirty="0" smtClean="0">
                <a:solidFill>
                  <a:srgbClr val="000000"/>
                </a:solidFill>
                <a:latin typeface="Courier New"/>
              </a:rPr>
              <a:t>(</a:t>
            </a:r>
            <a:r>
              <a:rPr lang="en-US" sz="1600" i="1" dirty="0" err="1" smtClean="0">
                <a:solidFill>
                  <a:srgbClr val="000000"/>
                </a:solidFill>
                <a:latin typeface="Courier New"/>
              </a:rPr>
              <a:t>bmiSpreadsheet</a:t>
            </a:r>
            <a:r>
              <a:rPr lang="en-US" sz="1600" i="1" dirty="0">
                <a:solidFill>
                  <a:srgbClr val="000000"/>
                </a:solidFill>
                <a:latin typeface="Courier New"/>
              </a:rPr>
              <a:t>);</a:t>
            </a:r>
          </a:p>
          <a:p>
            <a:r>
              <a:rPr lang="en-US" sz="1600" dirty="0" smtClean="0">
                <a:solidFill>
                  <a:srgbClr val="000000"/>
                </a:solidFill>
                <a:latin typeface="Courier New"/>
              </a:rPr>
              <a:t>    </a:t>
            </a:r>
            <a:r>
              <a:rPr lang="en-US" sz="1600" dirty="0" err="1" smtClean="0">
                <a:solidFill>
                  <a:srgbClr val="000000"/>
                </a:solidFill>
                <a:latin typeface="Courier New"/>
              </a:rPr>
              <a:t>bmiSpreadsheet.setHeight</a:t>
            </a:r>
            <a:r>
              <a:rPr lang="en-US" sz="1600" dirty="0" smtClean="0">
                <a:solidFill>
                  <a:srgbClr val="000000"/>
                </a:solidFill>
                <a:latin typeface="Courier New"/>
              </a:rPr>
              <a:t>(1.77</a:t>
            </a:r>
            <a:r>
              <a:rPr lang="en-US" sz="1600" dirty="0">
                <a:solidFill>
                  <a:srgbClr val="000000"/>
                </a:solidFill>
                <a:latin typeface="Courier New"/>
              </a:rPr>
              <a:t>);</a:t>
            </a:r>
          </a:p>
          <a:p>
            <a:r>
              <a:rPr lang="en-US" sz="1600" dirty="0" smtClean="0">
                <a:solidFill>
                  <a:srgbClr val="000000"/>
                </a:solidFill>
                <a:latin typeface="Courier New"/>
              </a:rPr>
              <a:t>    </a:t>
            </a:r>
            <a:r>
              <a:rPr lang="en-US" sz="1600" dirty="0" err="1" smtClean="0">
                <a:solidFill>
                  <a:srgbClr val="000000"/>
                </a:solidFill>
                <a:latin typeface="Courier New"/>
              </a:rPr>
              <a:t>bmiSpreadsheet.setWeight</a:t>
            </a:r>
            <a:r>
              <a:rPr lang="en-US" sz="1600" dirty="0" smtClean="0">
                <a:solidFill>
                  <a:srgbClr val="000000"/>
                </a:solidFill>
                <a:latin typeface="Courier New"/>
              </a:rPr>
              <a:t>(75</a:t>
            </a:r>
            <a:r>
              <a:rPr lang="en-US" sz="1600" dirty="0">
                <a:solidFill>
                  <a:srgbClr val="000000"/>
                </a:solidFill>
                <a:latin typeface="Courier New"/>
              </a:rPr>
              <a:t>);</a:t>
            </a:r>
          </a:p>
          <a:p>
            <a:r>
              <a:rPr lang="en-US" sz="1600" dirty="0" smtClean="0">
                <a:solidFill>
                  <a:srgbClr val="000000"/>
                </a:solidFill>
                <a:latin typeface="Courier New"/>
              </a:rPr>
              <a:t>  }</a:t>
            </a:r>
            <a:endParaRPr lang="en-US" sz="1600" dirty="0">
              <a:solidFill>
                <a:srgbClr val="000000"/>
              </a:solidFill>
              <a:latin typeface="Courier New"/>
            </a:endParaRPr>
          </a:p>
          <a:p>
            <a:r>
              <a:rPr lang="en-US" sz="1600" dirty="0">
                <a:solidFill>
                  <a:srgbClr val="000000"/>
                </a:solidFill>
                <a:latin typeface="Courier New"/>
              </a:rPr>
              <a:t>}</a:t>
            </a:r>
            <a:endParaRPr lang="en-US" sz="1600" dirty="0">
              <a:solidFill>
                <a:schemeClr val="tx1"/>
              </a:solidFill>
            </a:endParaRPr>
          </a:p>
        </p:txBody>
      </p:sp>
      <p:sp>
        <p:nvSpPr>
          <p:cNvPr id="5" name="Rectangle 4"/>
          <p:cNvSpPr/>
          <p:nvPr/>
        </p:nvSpPr>
        <p:spPr>
          <a:xfrm>
            <a:off x="4151970" y="4419600"/>
            <a:ext cx="3775617" cy="838200"/>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a:solidFill>
                  <a:schemeClr val="dk1"/>
                </a:solidFill>
                <a:latin typeface="Calibri" pitchFamily="34" charset="0"/>
                <a:cs typeface="Calibri" pitchFamily="34" charset="0"/>
              </a:rPr>
              <a:t>No warning now</a:t>
            </a:r>
          </a:p>
        </p:txBody>
      </p:sp>
      <p:pic>
        <p:nvPicPr>
          <p:cNvPr id="33794"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71707" y="3438293"/>
            <a:ext cx="3095625" cy="3333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657468650"/>
      </p:ext>
    </p:extLst>
  </p:cSld>
  <p:clrMapOvr>
    <a:masterClrMapping/>
  </p:clrMapOvr>
  <p:transition advTm="2280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4"/>
                </p:tgtEl>
              </p:cMediaNode>
            </p:audio>
          </p:childTnLst>
        </p:cTn>
      </p:par>
    </p:tnLst>
    <p:bldLst>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2400" y="2487015"/>
            <a:ext cx="6924675" cy="4371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dirty="0" smtClean="0"/>
              <a:t>Composite Objects?</a:t>
            </a:r>
            <a:endParaRPr lang="en-US" dirty="0"/>
          </a:p>
        </p:txBody>
      </p:sp>
      <p:sp>
        <p:nvSpPr>
          <p:cNvPr id="3" name="Rectangle 2"/>
          <p:cNvSpPr/>
          <p:nvPr/>
        </p:nvSpPr>
        <p:spPr>
          <a:xfrm>
            <a:off x="371707" y="957341"/>
            <a:ext cx="7248294" cy="186206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b="1" dirty="0">
                <a:solidFill>
                  <a:srgbClr val="7F0055"/>
                </a:solidFill>
                <a:latin typeface="Courier New"/>
              </a:rPr>
              <a:t>public</a:t>
            </a:r>
            <a:r>
              <a:rPr lang="en-US" sz="1600" b="1" dirty="0">
                <a:solidFill>
                  <a:srgbClr val="000000"/>
                </a:solidFill>
                <a:latin typeface="Courier New"/>
              </a:rPr>
              <a:t> </a:t>
            </a:r>
            <a:r>
              <a:rPr lang="en-US" sz="1600" b="1" dirty="0">
                <a:solidFill>
                  <a:srgbClr val="7F0055"/>
                </a:solidFill>
                <a:latin typeface="Courier New"/>
              </a:rPr>
              <a:t>static</a:t>
            </a:r>
            <a:r>
              <a:rPr lang="en-US" sz="1600" b="1" dirty="0">
                <a:solidFill>
                  <a:srgbClr val="000000"/>
                </a:solidFill>
                <a:latin typeface="Courier New"/>
              </a:rPr>
              <a:t> </a:t>
            </a:r>
            <a:r>
              <a:rPr lang="en-US" sz="1600" b="1" dirty="0">
                <a:solidFill>
                  <a:srgbClr val="7F0055"/>
                </a:solidFill>
                <a:latin typeface="Courier New"/>
              </a:rPr>
              <a:t>void</a:t>
            </a:r>
            <a:r>
              <a:rPr lang="en-US" sz="1600" b="1" dirty="0">
                <a:solidFill>
                  <a:srgbClr val="000000"/>
                </a:solidFill>
                <a:latin typeface="Courier New"/>
              </a:rPr>
              <a:t> main (String[] </a:t>
            </a:r>
            <a:r>
              <a:rPr lang="en-US" sz="1600" b="1" dirty="0" err="1">
                <a:solidFill>
                  <a:srgbClr val="000000"/>
                </a:solidFill>
                <a:latin typeface="Courier New"/>
              </a:rPr>
              <a:t>args</a:t>
            </a:r>
            <a:r>
              <a:rPr lang="en-US" sz="1600" b="1" dirty="0">
                <a:solidFill>
                  <a:srgbClr val="000000"/>
                </a:solidFill>
                <a:latin typeface="Courier New"/>
              </a:rPr>
              <a:t>) {</a:t>
            </a:r>
          </a:p>
          <a:p>
            <a:r>
              <a:rPr lang="en-US" sz="1600" dirty="0">
                <a:solidFill>
                  <a:srgbClr val="000000"/>
                </a:solidFill>
                <a:latin typeface="Courier New"/>
              </a:rPr>
              <a:t>    </a:t>
            </a:r>
            <a:r>
              <a:rPr lang="en-US" sz="1600" dirty="0" err="1" smtClean="0">
                <a:solidFill>
                  <a:srgbClr val="000000"/>
                </a:solidFill>
                <a:latin typeface="Courier New"/>
              </a:rPr>
              <a:t>CartesianPlane</a:t>
            </a:r>
            <a:r>
              <a:rPr lang="en-US" sz="1600" dirty="0" smtClean="0">
                <a:solidFill>
                  <a:srgbClr val="000000"/>
                </a:solidFill>
                <a:latin typeface="Courier New"/>
              </a:rPr>
              <a:t> </a:t>
            </a:r>
            <a:r>
              <a:rPr lang="en-US" sz="1600" dirty="0" err="1" smtClean="0">
                <a:solidFill>
                  <a:srgbClr val="000000"/>
                </a:solidFill>
                <a:latin typeface="Courier New"/>
              </a:rPr>
              <a:t>cartesianPlane</a:t>
            </a:r>
            <a:r>
              <a:rPr lang="en-US" sz="1600" dirty="0" smtClean="0">
                <a:solidFill>
                  <a:srgbClr val="000000"/>
                </a:solidFill>
                <a:latin typeface="Courier New"/>
              </a:rPr>
              <a:t> </a:t>
            </a:r>
            <a:r>
              <a:rPr lang="en-US" sz="1600" dirty="0">
                <a:solidFill>
                  <a:srgbClr val="000000"/>
                </a:solidFill>
                <a:latin typeface="Courier New"/>
              </a:rPr>
              <a:t>= </a:t>
            </a:r>
            <a:endParaRPr lang="en-US" sz="1600" dirty="0" smtClean="0">
              <a:solidFill>
                <a:srgbClr val="000000"/>
              </a:solidFill>
              <a:latin typeface="Courier New"/>
            </a:endParaRPr>
          </a:p>
          <a:p>
            <a:r>
              <a:rPr lang="en-US" sz="1600" b="1" dirty="0">
                <a:solidFill>
                  <a:srgbClr val="000000"/>
                </a:solidFill>
                <a:latin typeface="Courier New"/>
              </a:rPr>
              <a:t> </a:t>
            </a:r>
            <a:r>
              <a:rPr lang="en-US" sz="1600" b="1" dirty="0" smtClean="0">
                <a:solidFill>
                  <a:srgbClr val="000000"/>
                </a:solidFill>
                <a:latin typeface="Courier New"/>
              </a:rPr>
              <a:t>     </a:t>
            </a:r>
            <a:r>
              <a:rPr lang="en-US" sz="1600" b="1" dirty="0" smtClean="0">
                <a:solidFill>
                  <a:srgbClr val="7F0055"/>
                </a:solidFill>
                <a:latin typeface="Courier New"/>
              </a:rPr>
              <a:t>new</a:t>
            </a:r>
            <a:r>
              <a:rPr lang="en-US" sz="1600" b="1" dirty="0" smtClean="0">
                <a:solidFill>
                  <a:srgbClr val="000000"/>
                </a:solidFill>
                <a:latin typeface="Courier New"/>
              </a:rPr>
              <a:t> </a:t>
            </a:r>
            <a:r>
              <a:rPr lang="en-US" sz="1600" b="1" dirty="0" err="1" smtClean="0">
                <a:solidFill>
                  <a:srgbClr val="000000"/>
                </a:solidFill>
                <a:latin typeface="Courier New"/>
              </a:rPr>
              <a:t>AnObservableCartesianPlane</a:t>
            </a:r>
            <a:r>
              <a:rPr lang="en-US" sz="1600" b="1" dirty="0" smtClean="0">
                <a:solidFill>
                  <a:srgbClr val="000000"/>
                </a:solidFill>
                <a:latin typeface="Courier New"/>
              </a:rPr>
              <a:t>(200</a:t>
            </a:r>
            <a:r>
              <a:rPr lang="en-US" sz="1600" b="1" dirty="0">
                <a:solidFill>
                  <a:srgbClr val="000000"/>
                </a:solidFill>
                <a:latin typeface="Courier New"/>
              </a:rPr>
              <a:t>, 125, 125);</a:t>
            </a:r>
          </a:p>
          <a:p>
            <a:r>
              <a:rPr lang="en-US" sz="1600" dirty="0">
                <a:solidFill>
                  <a:srgbClr val="000000"/>
                </a:solidFill>
                <a:latin typeface="Courier New"/>
              </a:rPr>
              <a:t>    </a:t>
            </a:r>
            <a:r>
              <a:rPr lang="en-US" sz="1600" dirty="0" err="1" smtClean="0">
                <a:solidFill>
                  <a:srgbClr val="000000"/>
                </a:solidFill>
                <a:latin typeface="Courier New"/>
              </a:rPr>
              <a:t>ObjectEditor.</a:t>
            </a:r>
            <a:r>
              <a:rPr lang="en-US" sz="1600" i="1" dirty="0" err="1" smtClean="0">
                <a:solidFill>
                  <a:srgbClr val="000000"/>
                </a:solidFill>
                <a:latin typeface="Courier New"/>
              </a:rPr>
              <a:t>edit</a:t>
            </a:r>
            <a:r>
              <a:rPr lang="en-US" sz="1600" i="1" dirty="0" smtClean="0">
                <a:solidFill>
                  <a:srgbClr val="000000"/>
                </a:solidFill>
                <a:latin typeface="Courier New"/>
              </a:rPr>
              <a:t>(</a:t>
            </a:r>
            <a:r>
              <a:rPr lang="en-US" sz="1600" i="1" dirty="0" err="1">
                <a:solidFill>
                  <a:srgbClr val="000000"/>
                </a:solidFill>
                <a:latin typeface="Courier New"/>
              </a:rPr>
              <a:t>c</a:t>
            </a:r>
            <a:r>
              <a:rPr lang="en-US" sz="1600" i="1" dirty="0" err="1" smtClean="0">
                <a:solidFill>
                  <a:srgbClr val="000000"/>
                </a:solidFill>
                <a:latin typeface="Courier New"/>
              </a:rPr>
              <a:t>artesianPlane</a:t>
            </a:r>
            <a:r>
              <a:rPr lang="en-US" sz="1600" i="1" dirty="0">
                <a:solidFill>
                  <a:srgbClr val="000000"/>
                </a:solidFill>
                <a:latin typeface="Courier New"/>
              </a:rPr>
              <a:t>);</a:t>
            </a:r>
          </a:p>
          <a:p>
            <a:r>
              <a:rPr lang="en-US" sz="1600" dirty="0">
                <a:solidFill>
                  <a:srgbClr val="000000"/>
                </a:solidFill>
                <a:latin typeface="Courier New"/>
              </a:rPr>
              <a:t>    </a:t>
            </a:r>
            <a:r>
              <a:rPr lang="en-US" sz="1600" dirty="0" err="1">
                <a:solidFill>
                  <a:srgbClr val="000000"/>
                </a:solidFill>
                <a:latin typeface="Courier New"/>
              </a:rPr>
              <a:t>c</a:t>
            </a:r>
            <a:r>
              <a:rPr lang="en-US" sz="1600" dirty="0" err="1" smtClean="0">
                <a:solidFill>
                  <a:srgbClr val="000000"/>
                </a:solidFill>
                <a:latin typeface="Courier New"/>
              </a:rPr>
              <a:t>artesianPlane.setAxesLength</a:t>
            </a:r>
            <a:r>
              <a:rPr lang="en-US" sz="1600" dirty="0" smtClean="0">
                <a:solidFill>
                  <a:srgbClr val="000000"/>
                </a:solidFill>
                <a:latin typeface="Courier New"/>
              </a:rPr>
              <a:t>(100</a:t>
            </a:r>
            <a:r>
              <a:rPr lang="en-US" sz="1600" dirty="0">
                <a:solidFill>
                  <a:srgbClr val="000000"/>
                </a:solidFill>
                <a:latin typeface="Courier New"/>
              </a:rPr>
              <a:t>);</a:t>
            </a:r>
          </a:p>
          <a:p>
            <a:r>
              <a:rPr lang="en-US" sz="1600" dirty="0">
                <a:solidFill>
                  <a:srgbClr val="000000"/>
                </a:solidFill>
                <a:latin typeface="Courier New"/>
              </a:rPr>
              <a:t> </a:t>
            </a:r>
            <a:r>
              <a:rPr lang="en-US" sz="1600" dirty="0" smtClean="0">
                <a:solidFill>
                  <a:srgbClr val="000000"/>
                </a:solidFill>
                <a:latin typeface="Courier New"/>
              </a:rPr>
              <a:t>}</a:t>
            </a:r>
            <a:endParaRPr lang="en-US" sz="1600" dirty="0">
              <a:solidFill>
                <a:schemeClr val="tx1"/>
              </a:solidFill>
            </a:endParaRPr>
          </a:p>
        </p:txBody>
      </p:sp>
      <p:sp>
        <p:nvSpPr>
          <p:cNvPr id="9" name="Rectangle 8"/>
          <p:cNvSpPr/>
          <p:nvPr/>
        </p:nvSpPr>
        <p:spPr>
          <a:xfrm>
            <a:off x="5257800" y="3750995"/>
            <a:ext cx="2895600" cy="886196"/>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smtClean="0">
                <a:latin typeface="Calibri" pitchFamily="34" charset="0"/>
                <a:cs typeface="Calibri" pitchFamily="34" charset="0"/>
              </a:rPr>
              <a:t>Which notifications should be sent?</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277678616"/>
      </p:ext>
    </p:extLst>
  </p:cSld>
  <p:clrMapOvr>
    <a:masterClrMapping/>
  </p:clrMapOvr>
  <p:transition advTm="19230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Prerequisites</a:t>
            </a:r>
            <a:endParaRPr lang="en-US" dirty="0"/>
          </a:p>
        </p:txBody>
      </p:sp>
      <p:sp>
        <p:nvSpPr>
          <p:cNvPr id="3" name="Content Placeholder 2"/>
          <p:cNvSpPr>
            <a:spLocks noGrp="1"/>
          </p:cNvSpPr>
          <p:nvPr>
            <p:ph sz="quarter" idx="1"/>
          </p:nvPr>
        </p:nvSpPr>
        <p:spPr/>
        <p:txBody>
          <a:bodyPr>
            <a:normAutofit/>
          </a:bodyPr>
          <a:lstStyle/>
          <a:p>
            <a:r>
              <a:rPr lang="en-US" dirty="0" smtClean="0"/>
              <a:t>MVC</a:t>
            </a:r>
          </a:p>
          <a:p>
            <a:r>
              <a:rPr lang="en-US" smtClean="0"/>
              <a:t>Composite </a:t>
            </a:r>
            <a:r>
              <a:rPr lang="en-US" dirty="0"/>
              <a:t>Objects Shapes</a:t>
            </a:r>
          </a:p>
          <a:p>
            <a:endParaRPr lang="en-US" dirty="0" smtClean="0"/>
          </a:p>
          <a:p>
            <a:pPr marL="0" indent="0">
              <a:buNone/>
            </a:pPr>
            <a:endParaRPr lang="en-US" dirty="0" smtClean="0"/>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3467337035"/>
      </p:ext>
    </p:extLst>
  </p:cSld>
  <p:clrMapOvr>
    <a:masterClrMapping/>
  </p:clrMapOvr>
  <p:transition advTm="135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353705" y="2034996"/>
            <a:ext cx="8077200" cy="3908604"/>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b="1" dirty="0" smtClean="0">
                <a:solidFill>
                  <a:srgbClr val="7F0055"/>
                </a:solidFill>
                <a:latin typeface="Consolas"/>
              </a:rPr>
              <a:t>public</a:t>
            </a:r>
            <a:r>
              <a:rPr lang="en-US" sz="1600" b="1" dirty="0" smtClean="0">
                <a:solidFill>
                  <a:srgbClr val="000000"/>
                </a:solidFill>
                <a:latin typeface="Consolas"/>
              </a:rPr>
              <a:t> </a:t>
            </a:r>
            <a:r>
              <a:rPr lang="en-US" sz="1600" b="1" dirty="0">
                <a:solidFill>
                  <a:srgbClr val="7F0055"/>
                </a:solidFill>
                <a:latin typeface="Consolas"/>
              </a:rPr>
              <a:t>void</a:t>
            </a:r>
            <a:r>
              <a:rPr lang="en-US" sz="1600" b="1" dirty="0">
                <a:solidFill>
                  <a:srgbClr val="000000"/>
                </a:solidFill>
                <a:latin typeface="Consolas"/>
              </a:rPr>
              <a:t> </a:t>
            </a:r>
            <a:r>
              <a:rPr lang="en-US" sz="1600" b="1" dirty="0" err="1">
                <a:solidFill>
                  <a:srgbClr val="000000"/>
                </a:solidFill>
                <a:latin typeface="Consolas"/>
              </a:rPr>
              <a:t>setAxesLength</a:t>
            </a:r>
            <a:r>
              <a:rPr lang="en-US" sz="1600" b="1" dirty="0">
                <a:solidFill>
                  <a:srgbClr val="000000"/>
                </a:solidFill>
                <a:latin typeface="Consolas"/>
              </a:rPr>
              <a:t>(</a:t>
            </a:r>
            <a:r>
              <a:rPr lang="en-US" sz="1600" b="1" dirty="0" err="1">
                <a:solidFill>
                  <a:srgbClr val="7F0055"/>
                </a:solidFill>
                <a:latin typeface="Consolas"/>
              </a:rPr>
              <a:t>int</a:t>
            </a:r>
            <a:r>
              <a:rPr lang="en-US" sz="1600" b="1" dirty="0">
                <a:solidFill>
                  <a:srgbClr val="000000"/>
                </a:solidFill>
                <a:latin typeface="Consolas"/>
              </a:rPr>
              <a:t> </a:t>
            </a:r>
            <a:r>
              <a:rPr lang="en-US" sz="1600" b="1" dirty="0" err="1">
                <a:solidFill>
                  <a:srgbClr val="000000"/>
                </a:solidFill>
                <a:latin typeface="Consolas"/>
              </a:rPr>
              <a:t>anAxesLength</a:t>
            </a:r>
            <a:r>
              <a:rPr lang="en-US" sz="1600" b="1" dirty="0">
                <a:solidFill>
                  <a:srgbClr val="000000"/>
                </a:solidFill>
                <a:latin typeface="Consolas"/>
              </a:rPr>
              <a:t>) {</a:t>
            </a:r>
          </a:p>
          <a:p>
            <a:r>
              <a:rPr lang="en-US" sz="1600" dirty="0" smtClean="0">
                <a:solidFill>
                  <a:srgbClr val="0000C0"/>
                </a:solidFill>
                <a:latin typeface="Consolas"/>
              </a:rPr>
              <a:t>    </a:t>
            </a:r>
            <a:r>
              <a:rPr lang="en-US" sz="1600" dirty="0" err="1" smtClean="0">
                <a:solidFill>
                  <a:srgbClr val="0000C0"/>
                </a:solidFill>
                <a:latin typeface="Consolas"/>
              </a:rPr>
              <a:t>axesLength</a:t>
            </a:r>
            <a:r>
              <a:rPr lang="en-US" sz="1600" dirty="0" smtClean="0">
                <a:solidFill>
                  <a:srgbClr val="000000"/>
                </a:solidFill>
                <a:latin typeface="Consolas"/>
              </a:rPr>
              <a:t> </a:t>
            </a:r>
            <a:r>
              <a:rPr lang="en-US" sz="1600" dirty="0">
                <a:solidFill>
                  <a:srgbClr val="000000"/>
                </a:solidFill>
                <a:latin typeface="Consolas"/>
              </a:rPr>
              <a:t>= </a:t>
            </a:r>
            <a:r>
              <a:rPr lang="en-US" sz="1600" dirty="0" err="1">
                <a:solidFill>
                  <a:srgbClr val="000000"/>
                </a:solidFill>
                <a:latin typeface="Consolas"/>
              </a:rPr>
              <a:t>anAxesLength</a:t>
            </a:r>
            <a:r>
              <a:rPr lang="en-US" sz="1600" dirty="0">
                <a:solidFill>
                  <a:srgbClr val="000000"/>
                </a:solidFill>
                <a:latin typeface="Consolas"/>
              </a:rPr>
              <a:t>;</a:t>
            </a:r>
          </a:p>
          <a:p>
            <a:r>
              <a:rPr lang="en-US" sz="1600" dirty="0" smtClean="0">
                <a:solidFill>
                  <a:srgbClr val="0000C0"/>
                </a:solidFill>
                <a:latin typeface="Consolas"/>
              </a:rPr>
              <a:t>    </a:t>
            </a:r>
            <a:r>
              <a:rPr lang="en-US" sz="1600" dirty="0" err="1" smtClean="0">
                <a:solidFill>
                  <a:srgbClr val="0000C0"/>
                </a:solidFill>
                <a:latin typeface="Consolas"/>
              </a:rPr>
              <a:t>xAxis</a:t>
            </a:r>
            <a:r>
              <a:rPr lang="en-US" sz="1600" dirty="0" err="1" smtClean="0">
                <a:solidFill>
                  <a:srgbClr val="000000"/>
                </a:solidFill>
                <a:latin typeface="Consolas"/>
              </a:rPr>
              <a:t>.setWidth</a:t>
            </a:r>
            <a:r>
              <a:rPr lang="en-US" sz="1600" dirty="0" smtClean="0">
                <a:solidFill>
                  <a:srgbClr val="000000"/>
                </a:solidFill>
                <a:latin typeface="Consolas"/>
              </a:rPr>
              <a:t>(</a:t>
            </a:r>
            <a:r>
              <a:rPr lang="en-US" sz="1600" dirty="0" err="1" smtClean="0">
                <a:solidFill>
                  <a:srgbClr val="0000C0"/>
                </a:solidFill>
                <a:latin typeface="Consolas"/>
              </a:rPr>
              <a:t>axesLength</a:t>
            </a:r>
            <a:r>
              <a:rPr lang="en-US" sz="1600" dirty="0">
                <a:solidFill>
                  <a:srgbClr val="000000"/>
                </a:solidFill>
                <a:latin typeface="Consolas"/>
              </a:rPr>
              <a:t>);</a:t>
            </a:r>
          </a:p>
          <a:p>
            <a:r>
              <a:rPr lang="en-US" sz="1600" dirty="0" smtClean="0">
                <a:solidFill>
                  <a:srgbClr val="0000C0"/>
                </a:solidFill>
                <a:latin typeface="Consolas"/>
              </a:rPr>
              <a:t>    </a:t>
            </a:r>
            <a:r>
              <a:rPr lang="en-US" sz="1600" dirty="0" err="1" smtClean="0">
                <a:solidFill>
                  <a:srgbClr val="0000C0"/>
                </a:solidFill>
                <a:latin typeface="Consolas"/>
              </a:rPr>
              <a:t>yAxis</a:t>
            </a:r>
            <a:r>
              <a:rPr lang="en-US" sz="1600" dirty="0" err="1" smtClean="0">
                <a:solidFill>
                  <a:srgbClr val="000000"/>
                </a:solidFill>
                <a:latin typeface="Consolas"/>
              </a:rPr>
              <a:t>.setHeight</a:t>
            </a:r>
            <a:r>
              <a:rPr lang="en-US" sz="1600" dirty="0" smtClean="0">
                <a:solidFill>
                  <a:srgbClr val="000000"/>
                </a:solidFill>
                <a:latin typeface="Consolas"/>
              </a:rPr>
              <a:t>(</a:t>
            </a:r>
            <a:r>
              <a:rPr lang="en-US" sz="1600" dirty="0" err="1" smtClean="0">
                <a:solidFill>
                  <a:srgbClr val="0000C0"/>
                </a:solidFill>
                <a:latin typeface="Consolas"/>
              </a:rPr>
              <a:t>axesLength</a:t>
            </a:r>
            <a:r>
              <a:rPr lang="en-US" sz="1600" dirty="0">
                <a:solidFill>
                  <a:srgbClr val="000000"/>
                </a:solidFill>
                <a:latin typeface="Consolas"/>
              </a:rPr>
              <a:t>);</a:t>
            </a:r>
          </a:p>
          <a:p>
            <a:r>
              <a:rPr lang="en-US" sz="1600" dirty="0" smtClean="0">
                <a:solidFill>
                  <a:srgbClr val="0000C0"/>
                </a:solidFill>
                <a:latin typeface="Consolas"/>
              </a:rPr>
              <a:t>    </a:t>
            </a:r>
            <a:r>
              <a:rPr lang="en-US" sz="1600" dirty="0" err="1" smtClean="0">
                <a:solidFill>
                  <a:srgbClr val="0000C0"/>
                </a:solidFill>
                <a:latin typeface="Consolas"/>
              </a:rPr>
              <a:t>xAxis</a:t>
            </a:r>
            <a:r>
              <a:rPr lang="en-US" sz="1600" dirty="0" err="1" smtClean="0">
                <a:solidFill>
                  <a:srgbClr val="000000"/>
                </a:solidFill>
                <a:latin typeface="Consolas"/>
              </a:rPr>
              <a:t>.setX</a:t>
            </a:r>
            <a:r>
              <a:rPr lang="en-US" sz="1600" dirty="0" smtClean="0">
                <a:solidFill>
                  <a:srgbClr val="000000"/>
                </a:solidFill>
                <a:latin typeface="Consolas"/>
              </a:rPr>
              <a:t>(</a:t>
            </a:r>
            <a:r>
              <a:rPr lang="en-US" sz="1600" dirty="0" err="1" smtClean="0">
                <a:solidFill>
                  <a:srgbClr val="000000"/>
                </a:solidFill>
                <a:latin typeface="Consolas"/>
              </a:rPr>
              <a:t>toXAxisX</a:t>
            </a:r>
            <a:r>
              <a:rPr lang="en-US" sz="1600" dirty="0">
                <a:solidFill>
                  <a:srgbClr val="000000"/>
                </a:solidFill>
                <a:latin typeface="Consolas"/>
              </a:rPr>
              <a:t>());</a:t>
            </a:r>
          </a:p>
          <a:p>
            <a:r>
              <a:rPr lang="en-US" sz="1600" dirty="0" smtClean="0">
                <a:solidFill>
                  <a:srgbClr val="0000C0"/>
                </a:solidFill>
                <a:latin typeface="Consolas"/>
              </a:rPr>
              <a:t>    </a:t>
            </a:r>
            <a:r>
              <a:rPr lang="en-US" sz="1600" dirty="0" err="1" smtClean="0">
                <a:solidFill>
                  <a:srgbClr val="0000C0"/>
                </a:solidFill>
                <a:latin typeface="Consolas"/>
              </a:rPr>
              <a:t>xAxis</a:t>
            </a:r>
            <a:r>
              <a:rPr lang="en-US" sz="1600" dirty="0" err="1" smtClean="0">
                <a:solidFill>
                  <a:srgbClr val="000000"/>
                </a:solidFill>
                <a:latin typeface="Consolas"/>
              </a:rPr>
              <a:t>.setY</a:t>
            </a:r>
            <a:r>
              <a:rPr lang="en-US" sz="1600" dirty="0" smtClean="0">
                <a:solidFill>
                  <a:srgbClr val="000000"/>
                </a:solidFill>
                <a:latin typeface="Consolas"/>
              </a:rPr>
              <a:t>(</a:t>
            </a:r>
            <a:r>
              <a:rPr lang="en-US" sz="1600" dirty="0" err="1" smtClean="0">
                <a:solidFill>
                  <a:srgbClr val="000000"/>
                </a:solidFill>
                <a:latin typeface="Consolas"/>
              </a:rPr>
              <a:t>toXAxisY</a:t>
            </a:r>
            <a:r>
              <a:rPr lang="en-US" sz="1600" dirty="0">
                <a:solidFill>
                  <a:srgbClr val="000000"/>
                </a:solidFill>
                <a:latin typeface="Consolas"/>
              </a:rPr>
              <a:t>());</a:t>
            </a:r>
          </a:p>
          <a:p>
            <a:r>
              <a:rPr lang="en-US" sz="1600" dirty="0" smtClean="0">
                <a:solidFill>
                  <a:srgbClr val="0000C0"/>
                </a:solidFill>
                <a:latin typeface="Consolas"/>
              </a:rPr>
              <a:t>    </a:t>
            </a:r>
            <a:r>
              <a:rPr lang="en-US" sz="1600" dirty="0" err="1" smtClean="0">
                <a:solidFill>
                  <a:srgbClr val="0000C0"/>
                </a:solidFill>
                <a:latin typeface="Consolas"/>
              </a:rPr>
              <a:t>yAxis</a:t>
            </a:r>
            <a:r>
              <a:rPr lang="en-US" sz="1600" dirty="0" err="1" smtClean="0">
                <a:solidFill>
                  <a:srgbClr val="000000"/>
                </a:solidFill>
                <a:latin typeface="Consolas"/>
              </a:rPr>
              <a:t>.setX</a:t>
            </a:r>
            <a:r>
              <a:rPr lang="en-US" sz="1600" dirty="0" smtClean="0">
                <a:solidFill>
                  <a:srgbClr val="000000"/>
                </a:solidFill>
                <a:latin typeface="Consolas"/>
              </a:rPr>
              <a:t>(</a:t>
            </a:r>
            <a:r>
              <a:rPr lang="en-US" sz="1600" dirty="0" err="1" smtClean="0">
                <a:solidFill>
                  <a:srgbClr val="000000"/>
                </a:solidFill>
                <a:latin typeface="Consolas"/>
              </a:rPr>
              <a:t>toYAxisX</a:t>
            </a:r>
            <a:r>
              <a:rPr lang="en-US" sz="1600" dirty="0">
                <a:solidFill>
                  <a:srgbClr val="000000"/>
                </a:solidFill>
                <a:latin typeface="Consolas"/>
              </a:rPr>
              <a:t>());</a:t>
            </a:r>
          </a:p>
          <a:p>
            <a:r>
              <a:rPr lang="en-US" sz="1600" dirty="0" smtClean="0">
                <a:solidFill>
                  <a:srgbClr val="0000C0"/>
                </a:solidFill>
                <a:latin typeface="Consolas"/>
              </a:rPr>
              <a:t>    </a:t>
            </a:r>
            <a:r>
              <a:rPr lang="en-US" sz="1600" dirty="0" err="1" smtClean="0">
                <a:solidFill>
                  <a:srgbClr val="0000C0"/>
                </a:solidFill>
                <a:latin typeface="Consolas"/>
              </a:rPr>
              <a:t>yAxis</a:t>
            </a:r>
            <a:r>
              <a:rPr lang="en-US" sz="1600" dirty="0" err="1" smtClean="0">
                <a:solidFill>
                  <a:srgbClr val="000000"/>
                </a:solidFill>
                <a:latin typeface="Consolas"/>
              </a:rPr>
              <a:t>.setY</a:t>
            </a:r>
            <a:r>
              <a:rPr lang="en-US" sz="1600" dirty="0" smtClean="0">
                <a:solidFill>
                  <a:srgbClr val="000000"/>
                </a:solidFill>
                <a:latin typeface="Consolas"/>
              </a:rPr>
              <a:t>(</a:t>
            </a:r>
            <a:r>
              <a:rPr lang="en-US" sz="1600" dirty="0" err="1" smtClean="0">
                <a:solidFill>
                  <a:srgbClr val="000000"/>
                </a:solidFill>
                <a:latin typeface="Consolas"/>
              </a:rPr>
              <a:t>toYAxisY</a:t>
            </a:r>
            <a:r>
              <a:rPr lang="en-US" sz="1600" dirty="0">
                <a:solidFill>
                  <a:srgbClr val="000000"/>
                </a:solidFill>
                <a:latin typeface="Consolas"/>
              </a:rPr>
              <a:t>());</a:t>
            </a:r>
          </a:p>
          <a:p>
            <a:r>
              <a:rPr lang="en-US" sz="1600" dirty="0" smtClean="0">
                <a:solidFill>
                  <a:srgbClr val="0000C0"/>
                </a:solidFill>
                <a:latin typeface="Consolas"/>
              </a:rPr>
              <a:t>    </a:t>
            </a:r>
            <a:r>
              <a:rPr lang="en-US" sz="1600" dirty="0" err="1" smtClean="0">
                <a:solidFill>
                  <a:srgbClr val="0000C0"/>
                </a:solidFill>
                <a:latin typeface="Consolas"/>
              </a:rPr>
              <a:t>xLabel</a:t>
            </a:r>
            <a:r>
              <a:rPr lang="en-US" sz="1600" dirty="0" err="1" smtClean="0">
                <a:solidFill>
                  <a:srgbClr val="000000"/>
                </a:solidFill>
                <a:latin typeface="Consolas"/>
              </a:rPr>
              <a:t>.setX</a:t>
            </a:r>
            <a:r>
              <a:rPr lang="en-US" sz="1600" dirty="0" smtClean="0">
                <a:solidFill>
                  <a:srgbClr val="000000"/>
                </a:solidFill>
                <a:latin typeface="Consolas"/>
              </a:rPr>
              <a:t>(</a:t>
            </a:r>
            <a:r>
              <a:rPr lang="en-US" sz="1600" dirty="0" err="1" smtClean="0">
                <a:solidFill>
                  <a:srgbClr val="000000"/>
                </a:solidFill>
                <a:latin typeface="Consolas"/>
              </a:rPr>
              <a:t>toXLabelX</a:t>
            </a:r>
            <a:r>
              <a:rPr lang="en-US" sz="1600" dirty="0">
                <a:solidFill>
                  <a:srgbClr val="000000"/>
                </a:solidFill>
                <a:latin typeface="Consolas"/>
              </a:rPr>
              <a:t>());</a:t>
            </a:r>
          </a:p>
          <a:p>
            <a:r>
              <a:rPr lang="en-US" sz="1600" dirty="0" smtClean="0">
                <a:solidFill>
                  <a:srgbClr val="0000C0"/>
                </a:solidFill>
                <a:latin typeface="Consolas"/>
              </a:rPr>
              <a:t>    </a:t>
            </a:r>
            <a:r>
              <a:rPr lang="en-US" sz="1600" dirty="0" err="1" smtClean="0">
                <a:solidFill>
                  <a:srgbClr val="0000C0"/>
                </a:solidFill>
                <a:latin typeface="Consolas"/>
              </a:rPr>
              <a:t>xLabel</a:t>
            </a:r>
            <a:r>
              <a:rPr lang="en-US" sz="1600" dirty="0" err="1" smtClean="0">
                <a:solidFill>
                  <a:srgbClr val="000000"/>
                </a:solidFill>
                <a:latin typeface="Consolas"/>
              </a:rPr>
              <a:t>.setY</a:t>
            </a:r>
            <a:r>
              <a:rPr lang="en-US" sz="1600" dirty="0" smtClean="0">
                <a:solidFill>
                  <a:srgbClr val="000000"/>
                </a:solidFill>
                <a:latin typeface="Consolas"/>
              </a:rPr>
              <a:t>(</a:t>
            </a:r>
            <a:r>
              <a:rPr lang="en-US" sz="1600" dirty="0" err="1" smtClean="0">
                <a:solidFill>
                  <a:srgbClr val="000000"/>
                </a:solidFill>
                <a:latin typeface="Consolas"/>
              </a:rPr>
              <a:t>toXLabelY</a:t>
            </a:r>
            <a:r>
              <a:rPr lang="en-US" sz="1600" dirty="0">
                <a:solidFill>
                  <a:srgbClr val="000000"/>
                </a:solidFill>
                <a:latin typeface="Consolas"/>
              </a:rPr>
              <a:t>());</a:t>
            </a:r>
          </a:p>
          <a:p>
            <a:r>
              <a:rPr lang="en-US" sz="1600" dirty="0" smtClean="0">
                <a:solidFill>
                  <a:srgbClr val="0000C0"/>
                </a:solidFill>
                <a:latin typeface="Consolas"/>
              </a:rPr>
              <a:t>    </a:t>
            </a:r>
            <a:r>
              <a:rPr lang="en-US" sz="1600" dirty="0" err="1" smtClean="0">
                <a:solidFill>
                  <a:srgbClr val="0000C0"/>
                </a:solidFill>
                <a:latin typeface="Consolas"/>
              </a:rPr>
              <a:t>yLabel</a:t>
            </a:r>
            <a:r>
              <a:rPr lang="en-US" sz="1600" dirty="0" err="1" smtClean="0">
                <a:solidFill>
                  <a:srgbClr val="000000"/>
                </a:solidFill>
                <a:latin typeface="Consolas"/>
              </a:rPr>
              <a:t>.setX</a:t>
            </a:r>
            <a:r>
              <a:rPr lang="en-US" sz="1600" dirty="0" smtClean="0">
                <a:solidFill>
                  <a:srgbClr val="000000"/>
                </a:solidFill>
                <a:latin typeface="Consolas"/>
              </a:rPr>
              <a:t>(</a:t>
            </a:r>
            <a:r>
              <a:rPr lang="en-US" sz="1600" dirty="0" err="1" smtClean="0">
                <a:solidFill>
                  <a:srgbClr val="000000"/>
                </a:solidFill>
                <a:latin typeface="Consolas"/>
              </a:rPr>
              <a:t>toYLabelX</a:t>
            </a:r>
            <a:r>
              <a:rPr lang="en-US" sz="1600" dirty="0">
                <a:solidFill>
                  <a:srgbClr val="000000"/>
                </a:solidFill>
                <a:latin typeface="Consolas"/>
              </a:rPr>
              <a:t>());</a:t>
            </a:r>
          </a:p>
          <a:p>
            <a:r>
              <a:rPr lang="en-US" sz="1600" dirty="0" smtClean="0">
                <a:solidFill>
                  <a:srgbClr val="0000C0"/>
                </a:solidFill>
                <a:latin typeface="Consolas"/>
              </a:rPr>
              <a:t>    </a:t>
            </a:r>
            <a:r>
              <a:rPr lang="en-US" sz="1600" dirty="0" err="1" smtClean="0">
                <a:solidFill>
                  <a:srgbClr val="0000C0"/>
                </a:solidFill>
                <a:latin typeface="Consolas"/>
              </a:rPr>
              <a:t>yLabel</a:t>
            </a:r>
            <a:r>
              <a:rPr lang="en-US" sz="1600" dirty="0" err="1" smtClean="0">
                <a:solidFill>
                  <a:srgbClr val="000000"/>
                </a:solidFill>
                <a:latin typeface="Consolas"/>
              </a:rPr>
              <a:t>.setY</a:t>
            </a:r>
            <a:r>
              <a:rPr lang="en-US" sz="1600" dirty="0" smtClean="0">
                <a:solidFill>
                  <a:srgbClr val="000000"/>
                </a:solidFill>
                <a:latin typeface="Consolas"/>
              </a:rPr>
              <a:t>(</a:t>
            </a:r>
            <a:r>
              <a:rPr lang="en-US" sz="1600" dirty="0" err="1" smtClean="0">
                <a:solidFill>
                  <a:srgbClr val="000000"/>
                </a:solidFill>
                <a:latin typeface="Consolas"/>
              </a:rPr>
              <a:t>toYLabelY</a:t>
            </a:r>
            <a:r>
              <a:rPr lang="en-US" sz="1600" dirty="0">
                <a:solidFill>
                  <a:srgbClr val="000000"/>
                </a:solidFill>
                <a:latin typeface="Consolas"/>
              </a:rPr>
              <a:t>());</a:t>
            </a:r>
          </a:p>
          <a:p>
            <a:r>
              <a:rPr lang="en-US" sz="1600" dirty="0" smtClean="0">
                <a:solidFill>
                  <a:srgbClr val="000000"/>
                </a:solidFill>
                <a:latin typeface="Consolas"/>
              </a:rPr>
              <a:t>}</a:t>
            </a:r>
            <a:endParaRPr lang="en-US" sz="1600" dirty="0" smtClean="0"/>
          </a:p>
        </p:txBody>
      </p:sp>
      <p:sp>
        <p:nvSpPr>
          <p:cNvPr id="2" name="Title 1"/>
          <p:cNvSpPr>
            <a:spLocks noGrp="1"/>
          </p:cNvSpPr>
          <p:nvPr>
            <p:ph type="title"/>
          </p:nvPr>
        </p:nvSpPr>
        <p:spPr/>
        <p:txBody>
          <a:bodyPr>
            <a:normAutofit/>
          </a:bodyPr>
          <a:lstStyle/>
          <a:p>
            <a:r>
              <a:rPr lang="en-US" dirty="0" smtClean="0"/>
              <a:t>Unobservable Cartesian Plane</a:t>
            </a:r>
            <a:endParaRPr lang="en-US" dirty="0"/>
          </a:p>
        </p:txBody>
      </p:sp>
      <p:sp>
        <p:nvSpPr>
          <p:cNvPr id="6" name="TextBox 5"/>
          <p:cNvSpPr txBox="1"/>
          <p:nvPr/>
        </p:nvSpPr>
        <p:spPr>
          <a:xfrm>
            <a:off x="5562600" y="1295400"/>
            <a:ext cx="2430484" cy="369332"/>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defPPr>
              <a:defRPr lang="en-US"/>
            </a:defPPr>
            <a:lvl1pPr algn="ctr">
              <a:defRPr>
                <a:solidFill>
                  <a:schemeClr val="dk1"/>
                </a:solidFill>
                <a:latin typeface="Calibri" pitchFamily="34" charset="0"/>
                <a:cs typeface="Calibri" pitchFamily="34"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Need notification</a:t>
            </a:r>
          </a:p>
        </p:txBody>
      </p:sp>
      <p:cxnSp>
        <p:nvCxnSpPr>
          <p:cNvPr id="8" name="Straight Arrow Connector 7"/>
          <p:cNvCxnSpPr>
            <a:stCxn id="6" idx="1"/>
          </p:cNvCxnSpPr>
          <p:nvPr/>
        </p:nvCxnSpPr>
        <p:spPr>
          <a:xfrm flipH="1">
            <a:off x="2590800" y="1480066"/>
            <a:ext cx="2971800" cy="126313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5562600" y="2589926"/>
            <a:ext cx="2430484" cy="646331"/>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defPPr>
              <a:defRPr lang="en-US"/>
            </a:defPPr>
            <a:lvl1pPr algn="ctr">
              <a:defRPr>
                <a:solidFill>
                  <a:schemeClr val="dk1"/>
                </a:solidFill>
                <a:latin typeface="Calibri" pitchFamily="34" charset="0"/>
                <a:cs typeface="Calibri" pitchFamily="34"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Notification only for atomic properties</a:t>
            </a:r>
          </a:p>
        </p:txBody>
      </p:sp>
      <p:sp>
        <p:nvSpPr>
          <p:cNvPr id="34" name="TextBox 33"/>
          <p:cNvSpPr txBox="1"/>
          <p:nvPr/>
        </p:nvSpPr>
        <p:spPr>
          <a:xfrm>
            <a:off x="5562600" y="3528536"/>
            <a:ext cx="2438400" cy="1477328"/>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defPPr>
              <a:defRPr lang="en-US"/>
            </a:defPPr>
            <a:lvl1pPr algn="ctr">
              <a:defRPr>
                <a:solidFill>
                  <a:schemeClr val="dk1"/>
                </a:solidFill>
                <a:latin typeface="Calibri" pitchFamily="34" charset="0"/>
                <a:cs typeface="Calibri" pitchFamily="34"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No notifications for composite properties/elements  unless  new object assigned to them</a:t>
            </a:r>
          </a:p>
        </p:txBody>
      </p:sp>
      <p:sp>
        <p:nvSpPr>
          <p:cNvPr id="9" name="TextBox 8"/>
          <p:cNvSpPr txBox="1"/>
          <p:nvPr/>
        </p:nvSpPr>
        <p:spPr>
          <a:xfrm>
            <a:off x="5562600" y="5238108"/>
            <a:ext cx="2438400" cy="934091"/>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defPPr>
              <a:defRPr lang="en-US"/>
            </a:defPPr>
            <a:lvl1pPr algn="ctr">
              <a:defRPr>
                <a:solidFill>
                  <a:schemeClr val="dk1"/>
                </a:solidFill>
                <a:latin typeface="Calibri" pitchFamily="34" charset="0"/>
                <a:cs typeface="Calibri" pitchFamily="34"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smtClean="0"/>
              <a:t>New objects should be assigned if necessary</a:t>
            </a:r>
            <a:endParaRPr lang="en-US" dirty="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cSld>
  <p:clrMapOvr>
    <a:masterClrMapping/>
  </p:clrMapOvr>
  <p:transition advTm="38403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3"/>
                </p:tgtEl>
              </p:cMediaNode>
            </p:audio>
          </p:childTnLst>
        </p:cTn>
      </p:par>
    </p:tnLst>
    <p:bldLst>
      <p:bldP spid="6" grpId="0" animBg="1"/>
      <p:bldP spid="33" grpId="0" animBg="1"/>
      <p:bldP spid="34" grpId="0" animBg="1"/>
      <p:bldP spid="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375475" y="1066800"/>
            <a:ext cx="8455333" cy="560863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b="1" dirty="0">
                <a:solidFill>
                  <a:srgbClr val="7F0055"/>
                </a:solidFill>
                <a:latin typeface="Consolas"/>
              </a:rPr>
              <a:t>public</a:t>
            </a:r>
            <a:r>
              <a:rPr lang="en-US" sz="1600" b="1" dirty="0">
                <a:solidFill>
                  <a:srgbClr val="000000"/>
                </a:solidFill>
                <a:latin typeface="Consolas"/>
              </a:rPr>
              <a:t> </a:t>
            </a:r>
            <a:r>
              <a:rPr lang="en-US" sz="1600" b="1" dirty="0">
                <a:solidFill>
                  <a:srgbClr val="7F0055"/>
                </a:solidFill>
                <a:latin typeface="Consolas"/>
              </a:rPr>
              <a:t>class</a:t>
            </a:r>
            <a:r>
              <a:rPr lang="en-US" sz="1600" b="1" dirty="0">
                <a:solidFill>
                  <a:srgbClr val="000000"/>
                </a:solidFill>
                <a:latin typeface="Consolas"/>
              </a:rPr>
              <a:t> </a:t>
            </a:r>
            <a:r>
              <a:rPr lang="en-US" sz="1600" b="1" dirty="0" err="1">
                <a:solidFill>
                  <a:srgbClr val="000000"/>
                </a:solidFill>
                <a:latin typeface="Consolas"/>
              </a:rPr>
              <a:t>AnObservableCartesianPlane</a:t>
            </a:r>
            <a:r>
              <a:rPr lang="en-US" sz="1600" b="1" dirty="0">
                <a:solidFill>
                  <a:srgbClr val="000000"/>
                </a:solidFill>
                <a:latin typeface="Consolas"/>
              </a:rPr>
              <a:t> </a:t>
            </a:r>
            <a:r>
              <a:rPr lang="en-US" sz="1600" b="1" dirty="0">
                <a:solidFill>
                  <a:srgbClr val="7F0055"/>
                </a:solidFill>
                <a:latin typeface="Consolas"/>
              </a:rPr>
              <a:t>extends</a:t>
            </a:r>
            <a:r>
              <a:rPr lang="en-US" sz="1600" b="1" dirty="0">
                <a:solidFill>
                  <a:srgbClr val="000000"/>
                </a:solidFill>
                <a:latin typeface="Consolas"/>
              </a:rPr>
              <a:t> </a:t>
            </a:r>
            <a:r>
              <a:rPr lang="en-US" sz="1600" b="1" dirty="0" err="1">
                <a:solidFill>
                  <a:srgbClr val="000000"/>
                </a:solidFill>
                <a:latin typeface="Consolas"/>
              </a:rPr>
              <a:t>ACartesianPlane</a:t>
            </a:r>
            <a:r>
              <a:rPr lang="en-US" sz="1600" b="1" dirty="0">
                <a:solidFill>
                  <a:srgbClr val="000000"/>
                </a:solidFill>
                <a:latin typeface="Consolas"/>
              </a:rPr>
              <a:t> </a:t>
            </a:r>
            <a:endParaRPr lang="en-US" sz="1600" b="1" dirty="0" smtClean="0">
              <a:solidFill>
                <a:srgbClr val="000000"/>
              </a:solidFill>
              <a:latin typeface="Consolas"/>
            </a:endParaRPr>
          </a:p>
          <a:p>
            <a:r>
              <a:rPr lang="en-US" sz="1600" b="1" dirty="0">
                <a:solidFill>
                  <a:srgbClr val="000000"/>
                </a:solidFill>
                <a:latin typeface="Consolas"/>
              </a:rPr>
              <a:t> </a:t>
            </a:r>
            <a:r>
              <a:rPr lang="en-US" sz="1600" b="1" dirty="0" smtClean="0">
                <a:solidFill>
                  <a:srgbClr val="000000"/>
                </a:solidFill>
                <a:latin typeface="Consolas"/>
              </a:rPr>
              <a:t>                             </a:t>
            </a:r>
            <a:r>
              <a:rPr lang="en-US" sz="1600" b="1" dirty="0" smtClean="0">
                <a:solidFill>
                  <a:srgbClr val="7F0055"/>
                </a:solidFill>
                <a:latin typeface="Consolas"/>
              </a:rPr>
              <a:t>implements</a:t>
            </a:r>
            <a:r>
              <a:rPr lang="en-US" sz="1600" b="1" dirty="0" smtClean="0">
                <a:solidFill>
                  <a:srgbClr val="000000"/>
                </a:solidFill>
                <a:latin typeface="Consolas"/>
              </a:rPr>
              <a:t> </a:t>
            </a:r>
            <a:r>
              <a:rPr lang="en-US" sz="1600" b="1" dirty="0" err="1">
                <a:solidFill>
                  <a:srgbClr val="000000"/>
                </a:solidFill>
                <a:latin typeface="Consolas"/>
              </a:rPr>
              <a:t>ObservableCartesianPlane</a:t>
            </a:r>
            <a:r>
              <a:rPr lang="en-US" sz="1600" b="1" dirty="0">
                <a:solidFill>
                  <a:srgbClr val="000000"/>
                </a:solidFill>
                <a:latin typeface="Consolas"/>
              </a:rPr>
              <a:t> {</a:t>
            </a:r>
          </a:p>
          <a:p>
            <a:r>
              <a:rPr lang="en-US" sz="1600" dirty="0" smtClean="0">
                <a:solidFill>
                  <a:srgbClr val="000000"/>
                </a:solidFill>
                <a:latin typeface="Consolas"/>
              </a:rPr>
              <a:t>  </a:t>
            </a:r>
            <a:r>
              <a:rPr lang="en-US" sz="1600" dirty="0" err="1" smtClean="0">
                <a:solidFill>
                  <a:srgbClr val="000000"/>
                </a:solidFill>
                <a:latin typeface="Consolas"/>
              </a:rPr>
              <a:t>PropertyListenerSupport</a:t>
            </a:r>
            <a:r>
              <a:rPr lang="en-US" sz="1600" dirty="0" smtClean="0">
                <a:solidFill>
                  <a:srgbClr val="000000"/>
                </a:solidFill>
                <a:latin typeface="Consolas"/>
              </a:rPr>
              <a:t> </a:t>
            </a:r>
            <a:r>
              <a:rPr lang="en-US" sz="1600" dirty="0" err="1">
                <a:solidFill>
                  <a:srgbClr val="0000C0"/>
                </a:solidFill>
                <a:latin typeface="Consolas"/>
              </a:rPr>
              <a:t>propertySupport</a:t>
            </a:r>
            <a:r>
              <a:rPr lang="en-US" sz="1600" dirty="0">
                <a:solidFill>
                  <a:srgbClr val="000000"/>
                </a:solidFill>
                <a:latin typeface="Consolas"/>
              </a:rPr>
              <a:t> = </a:t>
            </a:r>
            <a:endParaRPr lang="en-US" sz="1600" dirty="0" smtClean="0">
              <a:solidFill>
                <a:srgbClr val="000000"/>
              </a:solidFill>
              <a:latin typeface="Consolas"/>
            </a:endParaRPr>
          </a:p>
          <a:p>
            <a:r>
              <a:rPr lang="en-US" sz="1600" b="1" dirty="0">
                <a:solidFill>
                  <a:srgbClr val="000000"/>
                </a:solidFill>
                <a:latin typeface="Consolas"/>
              </a:rPr>
              <a:t> </a:t>
            </a:r>
            <a:r>
              <a:rPr lang="en-US" sz="1600" b="1" dirty="0" smtClean="0">
                <a:solidFill>
                  <a:srgbClr val="000000"/>
                </a:solidFill>
                <a:latin typeface="Consolas"/>
              </a:rPr>
              <a:t>             </a:t>
            </a:r>
            <a:r>
              <a:rPr lang="en-US" sz="1600" b="1" dirty="0" smtClean="0">
                <a:solidFill>
                  <a:srgbClr val="7F0055"/>
                </a:solidFill>
                <a:latin typeface="Consolas"/>
              </a:rPr>
              <a:t>new</a:t>
            </a:r>
            <a:r>
              <a:rPr lang="en-US" sz="1600" b="1" dirty="0" smtClean="0">
                <a:solidFill>
                  <a:srgbClr val="000000"/>
                </a:solidFill>
                <a:latin typeface="Consolas"/>
              </a:rPr>
              <a:t> </a:t>
            </a:r>
            <a:r>
              <a:rPr lang="en-US" sz="1600" b="1" dirty="0" err="1">
                <a:solidFill>
                  <a:srgbClr val="000000"/>
                </a:solidFill>
                <a:latin typeface="Consolas"/>
              </a:rPr>
              <a:t>APropertyListenerSupport</a:t>
            </a:r>
            <a:r>
              <a:rPr lang="en-US" sz="1600" b="1" dirty="0" smtClean="0">
                <a:solidFill>
                  <a:srgbClr val="000000"/>
                </a:solidFill>
                <a:latin typeface="Consolas"/>
              </a:rPr>
              <a:t>();</a:t>
            </a:r>
          </a:p>
          <a:p>
            <a:r>
              <a:rPr lang="en-US" sz="1600" b="1" dirty="0">
                <a:solidFill>
                  <a:srgbClr val="000000"/>
                </a:solidFill>
                <a:latin typeface="Consolas"/>
              </a:rPr>
              <a:t> </a:t>
            </a:r>
            <a:r>
              <a:rPr lang="en-US" sz="1600" b="1" dirty="0" smtClean="0">
                <a:solidFill>
                  <a:srgbClr val="000000"/>
                </a:solidFill>
                <a:latin typeface="Consolas"/>
              </a:rPr>
              <a:t> </a:t>
            </a:r>
            <a:r>
              <a:rPr lang="en-US" sz="1600" b="1" dirty="0" smtClean="0">
                <a:solidFill>
                  <a:srgbClr val="7F0055"/>
                </a:solidFill>
                <a:latin typeface="Consolas"/>
              </a:rPr>
              <a:t>public</a:t>
            </a:r>
            <a:r>
              <a:rPr lang="en-US" sz="1600" b="1" dirty="0" smtClean="0">
                <a:solidFill>
                  <a:srgbClr val="000000"/>
                </a:solidFill>
                <a:latin typeface="Consolas"/>
              </a:rPr>
              <a:t> </a:t>
            </a:r>
            <a:r>
              <a:rPr lang="en-US" sz="1600" b="1" dirty="0" err="1">
                <a:solidFill>
                  <a:srgbClr val="000000"/>
                </a:solidFill>
                <a:latin typeface="Consolas"/>
              </a:rPr>
              <a:t>AnObservableCartesianPlane</a:t>
            </a:r>
            <a:r>
              <a:rPr lang="en-US" sz="1600" b="1" dirty="0">
                <a:solidFill>
                  <a:srgbClr val="000000"/>
                </a:solidFill>
                <a:latin typeface="Consolas"/>
              </a:rPr>
              <a:t> (</a:t>
            </a:r>
            <a:r>
              <a:rPr lang="en-US" sz="1600" b="1" dirty="0" err="1">
                <a:solidFill>
                  <a:srgbClr val="7F0055"/>
                </a:solidFill>
                <a:latin typeface="Consolas"/>
              </a:rPr>
              <a:t>int</a:t>
            </a:r>
            <a:r>
              <a:rPr lang="en-US" sz="1600" b="1" dirty="0">
                <a:solidFill>
                  <a:srgbClr val="000000"/>
                </a:solidFill>
                <a:latin typeface="Consolas"/>
              </a:rPr>
              <a:t> </a:t>
            </a:r>
            <a:r>
              <a:rPr lang="en-US" sz="1600" b="1" dirty="0" err="1">
                <a:solidFill>
                  <a:srgbClr val="000000"/>
                </a:solidFill>
                <a:latin typeface="Consolas"/>
              </a:rPr>
              <a:t>theAxesLength</a:t>
            </a:r>
            <a:r>
              <a:rPr lang="en-US" sz="1600" b="1" dirty="0">
                <a:solidFill>
                  <a:srgbClr val="000000"/>
                </a:solidFill>
                <a:latin typeface="Consolas"/>
              </a:rPr>
              <a:t>, </a:t>
            </a:r>
            <a:endParaRPr lang="en-US" sz="1600" b="1" dirty="0" smtClean="0">
              <a:solidFill>
                <a:srgbClr val="000000"/>
              </a:solidFill>
              <a:latin typeface="Consolas"/>
            </a:endParaRPr>
          </a:p>
          <a:p>
            <a:r>
              <a:rPr lang="en-US" sz="1600" b="1" dirty="0">
                <a:solidFill>
                  <a:srgbClr val="000000"/>
                </a:solidFill>
                <a:latin typeface="Consolas"/>
              </a:rPr>
              <a:t> </a:t>
            </a:r>
            <a:r>
              <a:rPr lang="en-US" sz="1600" b="1" dirty="0" smtClean="0">
                <a:solidFill>
                  <a:srgbClr val="000000"/>
                </a:solidFill>
                <a:latin typeface="Consolas"/>
              </a:rPr>
              <a:t>                            </a:t>
            </a:r>
            <a:r>
              <a:rPr lang="en-US" sz="1600" b="1" dirty="0" err="1" smtClean="0">
                <a:solidFill>
                  <a:srgbClr val="7F0055"/>
                </a:solidFill>
                <a:latin typeface="Consolas"/>
              </a:rPr>
              <a:t>int</a:t>
            </a:r>
            <a:r>
              <a:rPr lang="en-US" sz="1600" b="1" dirty="0" smtClean="0">
                <a:solidFill>
                  <a:srgbClr val="000000"/>
                </a:solidFill>
                <a:latin typeface="Consolas"/>
              </a:rPr>
              <a:t> </a:t>
            </a:r>
            <a:r>
              <a:rPr lang="en-US" sz="1600" b="1" dirty="0" err="1">
                <a:solidFill>
                  <a:srgbClr val="000000"/>
                </a:solidFill>
                <a:latin typeface="Consolas"/>
              </a:rPr>
              <a:t>theOriginX</a:t>
            </a:r>
            <a:r>
              <a:rPr lang="en-US" sz="1600" b="1" dirty="0">
                <a:solidFill>
                  <a:srgbClr val="000000"/>
                </a:solidFill>
                <a:latin typeface="Consolas"/>
              </a:rPr>
              <a:t>, </a:t>
            </a:r>
            <a:r>
              <a:rPr lang="en-US" sz="1600" b="1" dirty="0" err="1">
                <a:solidFill>
                  <a:srgbClr val="7F0055"/>
                </a:solidFill>
                <a:latin typeface="Consolas"/>
              </a:rPr>
              <a:t>int</a:t>
            </a:r>
            <a:r>
              <a:rPr lang="en-US" sz="1600" b="1" dirty="0">
                <a:solidFill>
                  <a:srgbClr val="000000"/>
                </a:solidFill>
                <a:latin typeface="Consolas"/>
              </a:rPr>
              <a:t> </a:t>
            </a:r>
            <a:r>
              <a:rPr lang="en-US" sz="1600" b="1" dirty="0" err="1">
                <a:solidFill>
                  <a:srgbClr val="000000"/>
                </a:solidFill>
                <a:latin typeface="Consolas"/>
              </a:rPr>
              <a:t>theOriginY</a:t>
            </a:r>
            <a:r>
              <a:rPr lang="en-US" sz="1600" b="1" dirty="0">
                <a:solidFill>
                  <a:srgbClr val="000000"/>
                </a:solidFill>
                <a:latin typeface="Consolas"/>
              </a:rPr>
              <a:t> ) {</a:t>
            </a:r>
          </a:p>
          <a:p>
            <a:r>
              <a:rPr lang="en-US" sz="1600" dirty="0">
                <a:solidFill>
                  <a:srgbClr val="000000"/>
                </a:solidFill>
                <a:latin typeface="Consolas"/>
              </a:rPr>
              <a:t>  </a:t>
            </a:r>
            <a:r>
              <a:rPr lang="en-US" sz="1600" dirty="0" smtClean="0">
                <a:solidFill>
                  <a:srgbClr val="000000"/>
                </a:solidFill>
                <a:latin typeface="Consolas"/>
              </a:rPr>
              <a:t>  </a:t>
            </a:r>
            <a:r>
              <a:rPr lang="en-US" sz="1600" b="1" dirty="0" smtClean="0">
                <a:solidFill>
                  <a:srgbClr val="7F0055"/>
                </a:solidFill>
                <a:latin typeface="Consolas"/>
              </a:rPr>
              <a:t>super</a:t>
            </a:r>
            <a:r>
              <a:rPr lang="en-US" sz="1600" b="1" dirty="0" smtClean="0">
                <a:solidFill>
                  <a:srgbClr val="000000"/>
                </a:solidFill>
                <a:latin typeface="Consolas"/>
              </a:rPr>
              <a:t>(</a:t>
            </a:r>
            <a:r>
              <a:rPr lang="en-US" sz="1600" b="1" dirty="0" err="1" smtClean="0">
                <a:solidFill>
                  <a:srgbClr val="000000"/>
                </a:solidFill>
                <a:latin typeface="Consolas"/>
              </a:rPr>
              <a:t>theAxesLength</a:t>
            </a:r>
            <a:r>
              <a:rPr lang="en-US" sz="1600" b="1" dirty="0">
                <a:solidFill>
                  <a:srgbClr val="000000"/>
                </a:solidFill>
                <a:latin typeface="Consolas"/>
              </a:rPr>
              <a:t>, </a:t>
            </a:r>
            <a:r>
              <a:rPr lang="en-US" sz="1600" b="1" dirty="0" err="1">
                <a:solidFill>
                  <a:srgbClr val="000000"/>
                </a:solidFill>
                <a:latin typeface="Consolas"/>
              </a:rPr>
              <a:t>theOriginX</a:t>
            </a:r>
            <a:r>
              <a:rPr lang="en-US" sz="1600" b="1" dirty="0">
                <a:solidFill>
                  <a:srgbClr val="000000"/>
                </a:solidFill>
                <a:latin typeface="Consolas"/>
              </a:rPr>
              <a:t>, </a:t>
            </a:r>
            <a:r>
              <a:rPr lang="en-US" sz="1600" b="1" dirty="0" err="1">
                <a:solidFill>
                  <a:srgbClr val="000000"/>
                </a:solidFill>
                <a:latin typeface="Consolas"/>
              </a:rPr>
              <a:t>theOriginY</a:t>
            </a:r>
            <a:r>
              <a:rPr lang="en-US" sz="1600" b="1" dirty="0">
                <a:solidFill>
                  <a:srgbClr val="000000"/>
                </a:solidFill>
                <a:latin typeface="Consolas"/>
              </a:rPr>
              <a:t>);</a:t>
            </a:r>
          </a:p>
          <a:p>
            <a:r>
              <a:rPr lang="en-US" sz="1600" dirty="0">
                <a:solidFill>
                  <a:srgbClr val="000000"/>
                </a:solidFill>
                <a:latin typeface="Consolas"/>
              </a:rPr>
              <a:t>    </a:t>
            </a:r>
            <a:r>
              <a:rPr lang="en-US" sz="1600" dirty="0" err="1" smtClean="0">
                <a:solidFill>
                  <a:srgbClr val="0000C0"/>
                </a:solidFill>
                <a:latin typeface="Consolas"/>
              </a:rPr>
              <a:t>xAxis</a:t>
            </a:r>
            <a:r>
              <a:rPr lang="en-US" sz="1600" dirty="0" smtClean="0">
                <a:solidFill>
                  <a:srgbClr val="000000"/>
                </a:solidFill>
                <a:latin typeface="Consolas"/>
              </a:rPr>
              <a:t> </a:t>
            </a:r>
            <a:r>
              <a:rPr lang="en-US" sz="1600" dirty="0">
                <a:solidFill>
                  <a:srgbClr val="000000"/>
                </a:solidFill>
                <a:latin typeface="Consolas"/>
              </a:rPr>
              <a:t>= </a:t>
            </a:r>
            <a:r>
              <a:rPr lang="en-US" sz="1600" b="1" dirty="0">
                <a:solidFill>
                  <a:srgbClr val="7F0055"/>
                </a:solidFill>
                <a:latin typeface="Consolas"/>
              </a:rPr>
              <a:t>new</a:t>
            </a:r>
            <a:r>
              <a:rPr lang="en-US" sz="1600" b="1" dirty="0">
                <a:solidFill>
                  <a:srgbClr val="000000"/>
                </a:solidFill>
                <a:latin typeface="Consolas"/>
              </a:rPr>
              <a:t> </a:t>
            </a:r>
            <a:r>
              <a:rPr lang="en-US" sz="1600" b="1" dirty="0" err="1">
                <a:solidFill>
                  <a:srgbClr val="000000"/>
                </a:solidFill>
                <a:latin typeface="Consolas"/>
              </a:rPr>
              <a:t>AnObservableLine</a:t>
            </a:r>
            <a:r>
              <a:rPr lang="en-US" sz="1600" b="1" dirty="0">
                <a:solidFill>
                  <a:srgbClr val="000000"/>
                </a:solidFill>
                <a:latin typeface="Consolas"/>
              </a:rPr>
              <a:t>(</a:t>
            </a:r>
            <a:r>
              <a:rPr lang="en-US" sz="1600" b="1" dirty="0" err="1">
                <a:solidFill>
                  <a:srgbClr val="000000"/>
                </a:solidFill>
                <a:latin typeface="Consolas"/>
              </a:rPr>
              <a:t>toXAxisX</a:t>
            </a:r>
            <a:r>
              <a:rPr lang="en-US" sz="1600" b="1" dirty="0">
                <a:solidFill>
                  <a:srgbClr val="000000"/>
                </a:solidFill>
                <a:latin typeface="Consolas"/>
              </a:rPr>
              <a:t>(), </a:t>
            </a:r>
            <a:r>
              <a:rPr lang="en-US" sz="1600" b="1" dirty="0" err="1">
                <a:solidFill>
                  <a:srgbClr val="000000"/>
                </a:solidFill>
                <a:latin typeface="Consolas"/>
              </a:rPr>
              <a:t>toXAxisY</a:t>
            </a:r>
            <a:r>
              <a:rPr lang="en-US" sz="1600" b="1" dirty="0">
                <a:solidFill>
                  <a:srgbClr val="000000"/>
                </a:solidFill>
                <a:latin typeface="Consolas"/>
              </a:rPr>
              <a:t>(), </a:t>
            </a:r>
            <a:r>
              <a:rPr lang="en-US" sz="1600" b="1" dirty="0" err="1">
                <a:solidFill>
                  <a:srgbClr val="0000C0"/>
                </a:solidFill>
                <a:latin typeface="Consolas"/>
              </a:rPr>
              <a:t>axesLength</a:t>
            </a:r>
            <a:r>
              <a:rPr lang="en-US" sz="1600" b="1" dirty="0">
                <a:solidFill>
                  <a:srgbClr val="000000"/>
                </a:solidFill>
                <a:latin typeface="Consolas"/>
              </a:rPr>
              <a:t>, 0);</a:t>
            </a:r>
          </a:p>
          <a:p>
            <a:r>
              <a:rPr lang="en-US" sz="1600" dirty="0">
                <a:solidFill>
                  <a:srgbClr val="000000"/>
                </a:solidFill>
                <a:latin typeface="Consolas"/>
              </a:rPr>
              <a:t>    </a:t>
            </a:r>
            <a:r>
              <a:rPr lang="en-US" sz="1600" dirty="0" err="1" smtClean="0">
                <a:solidFill>
                  <a:srgbClr val="0000C0"/>
                </a:solidFill>
                <a:latin typeface="Consolas"/>
              </a:rPr>
              <a:t>yAxis</a:t>
            </a:r>
            <a:r>
              <a:rPr lang="en-US" sz="1600" dirty="0" smtClean="0">
                <a:solidFill>
                  <a:srgbClr val="000000"/>
                </a:solidFill>
                <a:latin typeface="Consolas"/>
              </a:rPr>
              <a:t> </a:t>
            </a:r>
            <a:r>
              <a:rPr lang="en-US" sz="1600" dirty="0">
                <a:solidFill>
                  <a:srgbClr val="000000"/>
                </a:solidFill>
                <a:latin typeface="Consolas"/>
              </a:rPr>
              <a:t>= </a:t>
            </a:r>
            <a:r>
              <a:rPr lang="en-US" sz="1600" b="1" dirty="0">
                <a:solidFill>
                  <a:srgbClr val="7F0055"/>
                </a:solidFill>
                <a:latin typeface="Consolas"/>
              </a:rPr>
              <a:t>new</a:t>
            </a:r>
            <a:r>
              <a:rPr lang="en-US" sz="1600" b="1" dirty="0">
                <a:solidFill>
                  <a:srgbClr val="000000"/>
                </a:solidFill>
                <a:latin typeface="Consolas"/>
              </a:rPr>
              <a:t> </a:t>
            </a:r>
            <a:r>
              <a:rPr lang="en-US" sz="1600" b="1" dirty="0" err="1">
                <a:solidFill>
                  <a:srgbClr val="000000"/>
                </a:solidFill>
                <a:latin typeface="Consolas"/>
              </a:rPr>
              <a:t>AnObservableLine</a:t>
            </a:r>
            <a:r>
              <a:rPr lang="en-US" sz="1600" b="1" dirty="0">
                <a:solidFill>
                  <a:srgbClr val="000000"/>
                </a:solidFill>
                <a:latin typeface="Consolas"/>
              </a:rPr>
              <a:t>(</a:t>
            </a:r>
            <a:r>
              <a:rPr lang="en-US" sz="1600" b="1" dirty="0" err="1">
                <a:solidFill>
                  <a:srgbClr val="000000"/>
                </a:solidFill>
                <a:latin typeface="Consolas"/>
              </a:rPr>
              <a:t>toYAxisX</a:t>
            </a:r>
            <a:r>
              <a:rPr lang="en-US" sz="1600" b="1" dirty="0">
                <a:solidFill>
                  <a:srgbClr val="000000"/>
                </a:solidFill>
                <a:latin typeface="Consolas"/>
              </a:rPr>
              <a:t>(), </a:t>
            </a:r>
            <a:r>
              <a:rPr lang="en-US" sz="1600" b="1" dirty="0" err="1">
                <a:solidFill>
                  <a:srgbClr val="000000"/>
                </a:solidFill>
                <a:latin typeface="Consolas"/>
              </a:rPr>
              <a:t>toYAxisY</a:t>
            </a:r>
            <a:r>
              <a:rPr lang="en-US" sz="1600" b="1" dirty="0">
                <a:solidFill>
                  <a:srgbClr val="000000"/>
                </a:solidFill>
                <a:latin typeface="Consolas"/>
              </a:rPr>
              <a:t>(), 0, </a:t>
            </a:r>
            <a:r>
              <a:rPr lang="en-US" sz="1600" b="1" dirty="0" err="1">
                <a:solidFill>
                  <a:srgbClr val="0000C0"/>
                </a:solidFill>
                <a:latin typeface="Consolas"/>
              </a:rPr>
              <a:t>axesLength</a:t>
            </a:r>
            <a:r>
              <a:rPr lang="en-US" sz="1600" b="1" dirty="0">
                <a:solidFill>
                  <a:srgbClr val="000000"/>
                </a:solidFill>
                <a:latin typeface="Consolas"/>
              </a:rPr>
              <a:t>); </a:t>
            </a:r>
          </a:p>
          <a:p>
            <a:r>
              <a:rPr lang="en-US" sz="1600" dirty="0">
                <a:solidFill>
                  <a:srgbClr val="000000"/>
                </a:solidFill>
                <a:latin typeface="Consolas"/>
              </a:rPr>
              <a:t>    </a:t>
            </a:r>
            <a:r>
              <a:rPr lang="en-US" sz="1600" dirty="0" err="1" smtClean="0">
                <a:solidFill>
                  <a:srgbClr val="0000C0"/>
                </a:solidFill>
                <a:latin typeface="Consolas"/>
              </a:rPr>
              <a:t>xLabel</a:t>
            </a:r>
            <a:r>
              <a:rPr lang="en-US" sz="1600" dirty="0" smtClean="0">
                <a:solidFill>
                  <a:srgbClr val="000000"/>
                </a:solidFill>
                <a:latin typeface="Consolas"/>
              </a:rPr>
              <a:t> </a:t>
            </a:r>
            <a:r>
              <a:rPr lang="en-US" sz="1600" dirty="0">
                <a:solidFill>
                  <a:srgbClr val="000000"/>
                </a:solidFill>
                <a:latin typeface="Consolas"/>
              </a:rPr>
              <a:t>= </a:t>
            </a:r>
            <a:r>
              <a:rPr lang="en-US" sz="1600" b="1" dirty="0">
                <a:solidFill>
                  <a:srgbClr val="7F0055"/>
                </a:solidFill>
                <a:latin typeface="Consolas"/>
              </a:rPr>
              <a:t>new</a:t>
            </a:r>
            <a:r>
              <a:rPr lang="en-US" sz="1600" b="1" dirty="0">
                <a:solidFill>
                  <a:srgbClr val="000000"/>
                </a:solidFill>
                <a:latin typeface="Consolas"/>
              </a:rPr>
              <a:t> </a:t>
            </a:r>
            <a:r>
              <a:rPr lang="en-US" sz="1600" b="1" dirty="0" err="1">
                <a:solidFill>
                  <a:srgbClr val="000000"/>
                </a:solidFill>
                <a:latin typeface="Consolas"/>
              </a:rPr>
              <a:t>AnObservableStringShape</a:t>
            </a:r>
            <a:r>
              <a:rPr lang="en-US" sz="1600" b="1" dirty="0">
                <a:solidFill>
                  <a:srgbClr val="000000"/>
                </a:solidFill>
                <a:latin typeface="Consolas"/>
              </a:rPr>
              <a:t> (</a:t>
            </a:r>
            <a:r>
              <a:rPr lang="en-US" sz="1600" b="1" dirty="0">
                <a:solidFill>
                  <a:srgbClr val="2A00FF"/>
                </a:solidFill>
                <a:latin typeface="Consolas"/>
              </a:rPr>
              <a:t>"X"</a:t>
            </a:r>
            <a:r>
              <a:rPr lang="en-US" sz="1600" b="1" dirty="0">
                <a:solidFill>
                  <a:srgbClr val="000000"/>
                </a:solidFill>
                <a:latin typeface="Consolas"/>
              </a:rPr>
              <a:t>, </a:t>
            </a:r>
            <a:r>
              <a:rPr lang="en-US" sz="1600" b="1" dirty="0" err="1">
                <a:solidFill>
                  <a:srgbClr val="000000"/>
                </a:solidFill>
                <a:latin typeface="Consolas"/>
              </a:rPr>
              <a:t>toXLabelX</a:t>
            </a:r>
            <a:r>
              <a:rPr lang="en-US" sz="1600" b="1" dirty="0">
                <a:solidFill>
                  <a:srgbClr val="000000"/>
                </a:solidFill>
                <a:latin typeface="Consolas"/>
              </a:rPr>
              <a:t>(), </a:t>
            </a:r>
            <a:r>
              <a:rPr lang="en-US" sz="1600" b="1" dirty="0" err="1">
                <a:solidFill>
                  <a:srgbClr val="000000"/>
                </a:solidFill>
                <a:latin typeface="Consolas"/>
              </a:rPr>
              <a:t>toXLabelY</a:t>
            </a:r>
            <a:r>
              <a:rPr lang="en-US" sz="1600" b="1" dirty="0">
                <a:solidFill>
                  <a:srgbClr val="000000"/>
                </a:solidFill>
                <a:latin typeface="Consolas"/>
              </a:rPr>
              <a:t>());</a:t>
            </a:r>
          </a:p>
          <a:p>
            <a:r>
              <a:rPr lang="en-US" sz="1600" dirty="0">
                <a:solidFill>
                  <a:srgbClr val="000000"/>
                </a:solidFill>
                <a:latin typeface="Consolas"/>
              </a:rPr>
              <a:t>    </a:t>
            </a:r>
            <a:r>
              <a:rPr lang="en-US" sz="1600" dirty="0" err="1" smtClean="0">
                <a:solidFill>
                  <a:srgbClr val="0000C0"/>
                </a:solidFill>
                <a:latin typeface="Consolas"/>
              </a:rPr>
              <a:t>yLabel</a:t>
            </a:r>
            <a:r>
              <a:rPr lang="en-US" sz="1600" dirty="0" smtClean="0">
                <a:solidFill>
                  <a:srgbClr val="000000"/>
                </a:solidFill>
                <a:latin typeface="Consolas"/>
              </a:rPr>
              <a:t> </a:t>
            </a:r>
            <a:r>
              <a:rPr lang="en-US" sz="1600" dirty="0">
                <a:solidFill>
                  <a:srgbClr val="000000"/>
                </a:solidFill>
                <a:latin typeface="Consolas"/>
              </a:rPr>
              <a:t>= </a:t>
            </a:r>
            <a:r>
              <a:rPr lang="en-US" sz="1600" b="1" dirty="0">
                <a:solidFill>
                  <a:srgbClr val="7F0055"/>
                </a:solidFill>
                <a:latin typeface="Consolas"/>
              </a:rPr>
              <a:t>new</a:t>
            </a:r>
            <a:r>
              <a:rPr lang="en-US" sz="1600" b="1" dirty="0">
                <a:solidFill>
                  <a:srgbClr val="000000"/>
                </a:solidFill>
                <a:latin typeface="Consolas"/>
              </a:rPr>
              <a:t> </a:t>
            </a:r>
            <a:r>
              <a:rPr lang="en-US" sz="1600" b="1" dirty="0" err="1">
                <a:solidFill>
                  <a:srgbClr val="000000"/>
                </a:solidFill>
                <a:latin typeface="Consolas"/>
              </a:rPr>
              <a:t>AnObservableStringShape</a:t>
            </a:r>
            <a:r>
              <a:rPr lang="en-US" sz="1600" b="1" dirty="0">
                <a:solidFill>
                  <a:srgbClr val="000000"/>
                </a:solidFill>
                <a:latin typeface="Consolas"/>
              </a:rPr>
              <a:t> (</a:t>
            </a:r>
            <a:r>
              <a:rPr lang="en-US" sz="1600" b="1" dirty="0">
                <a:solidFill>
                  <a:srgbClr val="2A00FF"/>
                </a:solidFill>
                <a:latin typeface="Consolas"/>
              </a:rPr>
              <a:t>"Y"</a:t>
            </a:r>
            <a:r>
              <a:rPr lang="en-US" sz="1600" b="1" dirty="0">
                <a:solidFill>
                  <a:srgbClr val="000000"/>
                </a:solidFill>
                <a:latin typeface="Consolas"/>
              </a:rPr>
              <a:t>, </a:t>
            </a:r>
            <a:r>
              <a:rPr lang="en-US" sz="1600" b="1" dirty="0" err="1">
                <a:solidFill>
                  <a:srgbClr val="000000"/>
                </a:solidFill>
                <a:latin typeface="Consolas"/>
              </a:rPr>
              <a:t>toYLabelX</a:t>
            </a:r>
            <a:r>
              <a:rPr lang="en-US" sz="1600" b="1" dirty="0">
                <a:solidFill>
                  <a:srgbClr val="000000"/>
                </a:solidFill>
                <a:latin typeface="Consolas"/>
              </a:rPr>
              <a:t>(), </a:t>
            </a:r>
            <a:r>
              <a:rPr lang="en-US" sz="1600" b="1" dirty="0" err="1">
                <a:solidFill>
                  <a:srgbClr val="000000"/>
                </a:solidFill>
                <a:latin typeface="Consolas"/>
              </a:rPr>
              <a:t>toYLabelY</a:t>
            </a:r>
            <a:r>
              <a:rPr lang="en-US" sz="1600" b="1" dirty="0">
                <a:solidFill>
                  <a:srgbClr val="000000"/>
                </a:solidFill>
                <a:latin typeface="Consolas"/>
              </a:rPr>
              <a:t>());</a:t>
            </a:r>
          </a:p>
          <a:p>
            <a:r>
              <a:rPr lang="en-US" sz="1600" dirty="0">
                <a:solidFill>
                  <a:srgbClr val="000000"/>
                </a:solidFill>
                <a:latin typeface="Consolas"/>
              </a:rPr>
              <a:t> </a:t>
            </a:r>
            <a:r>
              <a:rPr lang="en-US" sz="1600" dirty="0" smtClean="0">
                <a:solidFill>
                  <a:srgbClr val="000000"/>
                </a:solidFill>
                <a:latin typeface="Consolas"/>
              </a:rPr>
              <a:t>} </a:t>
            </a: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void</a:t>
            </a:r>
            <a:r>
              <a:rPr lang="en-US" sz="1600" b="1" dirty="0">
                <a:solidFill>
                  <a:srgbClr val="000000"/>
                </a:solidFill>
                <a:latin typeface="Consolas"/>
              </a:rPr>
              <a:t> </a:t>
            </a:r>
            <a:r>
              <a:rPr lang="en-US" sz="1600" b="1" dirty="0" err="1">
                <a:solidFill>
                  <a:srgbClr val="000000"/>
                </a:solidFill>
                <a:latin typeface="Consolas"/>
              </a:rPr>
              <a:t>setAxesLength</a:t>
            </a:r>
            <a:r>
              <a:rPr lang="en-US" sz="1600" b="1" dirty="0">
                <a:solidFill>
                  <a:srgbClr val="000000"/>
                </a:solidFill>
                <a:latin typeface="Consolas"/>
              </a:rPr>
              <a:t>(</a:t>
            </a:r>
            <a:r>
              <a:rPr lang="en-US" sz="1600" b="1" dirty="0" err="1">
                <a:solidFill>
                  <a:srgbClr val="7F0055"/>
                </a:solidFill>
                <a:latin typeface="Consolas"/>
              </a:rPr>
              <a:t>int</a:t>
            </a:r>
            <a:r>
              <a:rPr lang="en-US" sz="1600" b="1" dirty="0">
                <a:solidFill>
                  <a:srgbClr val="000000"/>
                </a:solidFill>
                <a:latin typeface="Consolas"/>
              </a:rPr>
              <a:t> </a:t>
            </a:r>
            <a:r>
              <a:rPr lang="en-US" sz="1600" b="1" dirty="0" err="1">
                <a:solidFill>
                  <a:srgbClr val="000000"/>
                </a:solidFill>
                <a:latin typeface="Consolas"/>
              </a:rPr>
              <a:t>newVal</a:t>
            </a:r>
            <a:r>
              <a:rPr lang="en-US" sz="1600" b="1" dirty="0">
                <a:solidFill>
                  <a:srgbClr val="000000"/>
                </a:solidFill>
                <a:latin typeface="Consolas"/>
              </a:rPr>
              <a:t>) {</a:t>
            </a:r>
          </a:p>
          <a:p>
            <a:r>
              <a:rPr lang="en-US" sz="1600" dirty="0">
                <a:solidFill>
                  <a:srgbClr val="000000"/>
                </a:solidFill>
                <a:latin typeface="Consolas"/>
              </a:rPr>
              <a:t>    </a:t>
            </a:r>
            <a:r>
              <a:rPr lang="en-US" sz="1600" b="1" dirty="0" err="1">
                <a:solidFill>
                  <a:srgbClr val="7F0055"/>
                </a:solidFill>
                <a:latin typeface="Consolas"/>
              </a:rPr>
              <a:t>int</a:t>
            </a:r>
            <a:r>
              <a:rPr lang="en-US" sz="1600" b="1" dirty="0">
                <a:solidFill>
                  <a:srgbClr val="000000"/>
                </a:solidFill>
                <a:latin typeface="Consolas"/>
              </a:rPr>
              <a:t> </a:t>
            </a:r>
            <a:r>
              <a:rPr lang="en-US" sz="1600" b="1" dirty="0" err="1">
                <a:solidFill>
                  <a:srgbClr val="000000"/>
                </a:solidFill>
                <a:latin typeface="Consolas"/>
              </a:rPr>
              <a:t>oldVal</a:t>
            </a:r>
            <a:r>
              <a:rPr lang="en-US" sz="1600" b="1" dirty="0">
                <a:solidFill>
                  <a:srgbClr val="000000"/>
                </a:solidFill>
                <a:latin typeface="Consolas"/>
              </a:rPr>
              <a:t> = </a:t>
            </a:r>
            <a:r>
              <a:rPr lang="en-US" sz="1600" b="1" dirty="0" err="1">
                <a:solidFill>
                  <a:srgbClr val="000000"/>
                </a:solidFill>
                <a:latin typeface="Consolas"/>
              </a:rPr>
              <a:t>getAxesLength</a:t>
            </a:r>
            <a:r>
              <a:rPr lang="en-US" sz="1600" b="1" dirty="0">
                <a:solidFill>
                  <a:srgbClr val="000000"/>
                </a:solidFill>
                <a:latin typeface="Consolas"/>
              </a:rPr>
              <a:t>();</a:t>
            </a:r>
          </a:p>
          <a:p>
            <a:r>
              <a:rPr lang="en-US" sz="1600" dirty="0">
                <a:solidFill>
                  <a:srgbClr val="000000"/>
                </a:solidFill>
                <a:latin typeface="Consolas"/>
              </a:rPr>
              <a:t>    </a:t>
            </a:r>
            <a:r>
              <a:rPr lang="en-US" sz="1600" b="1" dirty="0" err="1">
                <a:solidFill>
                  <a:srgbClr val="7F0055"/>
                </a:solidFill>
                <a:latin typeface="Consolas"/>
              </a:rPr>
              <a:t>super</a:t>
            </a:r>
            <a:r>
              <a:rPr lang="en-US" sz="1600" b="1" dirty="0" err="1">
                <a:solidFill>
                  <a:srgbClr val="000000"/>
                </a:solidFill>
                <a:latin typeface="Consolas"/>
              </a:rPr>
              <a:t>.setAxesLength</a:t>
            </a:r>
            <a:r>
              <a:rPr lang="en-US" sz="1600" b="1" dirty="0">
                <a:solidFill>
                  <a:srgbClr val="000000"/>
                </a:solidFill>
                <a:latin typeface="Consolas"/>
              </a:rPr>
              <a:t>(</a:t>
            </a:r>
            <a:r>
              <a:rPr lang="en-US" sz="1600" b="1" dirty="0" err="1">
                <a:solidFill>
                  <a:srgbClr val="000000"/>
                </a:solidFill>
                <a:latin typeface="Consolas"/>
              </a:rPr>
              <a:t>newVal</a:t>
            </a:r>
            <a:r>
              <a:rPr lang="en-US" sz="1600" b="1" dirty="0">
                <a:solidFill>
                  <a:srgbClr val="000000"/>
                </a:solidFill>
                <a:latin typeface="Consolas"/>
              </a:rPr>
              <a:t>);</a:t>
            </a:r>
          </a:p>
          <a:p>
            <a:r>
              <a:rPr lang="en-US" sz="1600" dirty="0">
                <a:solidFill>
                  <a:srgbClr val="000000"/>
                </a:solidFill>
                <a:latin typeface="Consolas"/>
              </a:rPr>
              <a:t>    </a:t>
            </a:r>
            <a:r>
              <a:rPr lang="en-US" sz="1600" dirty="0" err="1">
                <a:solidFill>
                  <a:srgbClr val="0000C0"/>
                </a:solidFill>
                <a:latin typeface="Consolas"/>
              </a:rPr>
              <a:t>propertySupport</a:t>
            </a:r>
            <a:r>
              <a:rPr lang="en-US" sz="1600" dirty="0" err="1">
                <a:solidFill>
                  <a:srgbClr val="000000"/>
                </a:solidFill>
                <a:latin typeface="Consolas"/>
              </a:rPr>
              <a:t>.notifyAllListeners</a:t>
            </a:r>
            <a:r>
              <a:rPr lang="en-US" sz="1600" dirty="0">
                <a:solidFill>
                  <a:srgbClr val="000000"/>
                </a:solidFill>
                <a:latin typeface="Consolas"/>
              </a:rPr>
              <a:t>(</a:t>
            </a:r>
          </a:p>
          <a:p>
            <a:r>
              <a:rPr lang="en-US" sz="1600" b="1" dirty="0">
                <a:solidFill>
                  <a:srgbClr val="000000"/>
                </a:solidFill>
                <a:latin typeface="Consolas"/>
              </a:rPr>
              <a:t>       </a:t>
            </a:r>
            <a:r>
              <a:rPr lang="en-US" sz="1600" b="1" dirty="0">
                <a:solidFill>
                  <a:srgbClr val="7F0055"/>
                </a:solidFill>
                <a:latin typeface="Consolas"/>
              </a:rPr>
              <a:t>new</a:t>
            </a:r>
            <a:r>
              <a:rPr lang="en-US" sz="1600" b="1" dirty="0">
                <a:solidFill>
                  <a:srgbClr val="000000"/>
                </a:solidFill>
                <a:latin typeface="Consolas"/>
              </a:rPr>
              <a:t> </a:t>
            </a:r>
            <a:r>
              <a:rPr lang="en-US" sz="1600" b="1" dirty="0" err="1">
                <a:solidFill>
                  <a:srgbClr val="000000"/>
                </a:solidFill>
                <a:latin typeface="Consolas"/>
              </a:rPr>
              <a:t>PropertyChangeEvent</a:t>
            </a:r>
            <a:r>
              <a:rPr lang="en-US" sz="1600" b="1" dirty="0">
                <a:solidFill>
                  <a:srgbClr val="000000"/>
                </a:solidFill>
                <a:latin typeface="Consolas"/>
              </a:rPr>
              <a:t>(</a:t>
            </a:r>
            <a:r>
              <a:rPr lang="en-US" sz="1600" b="1" dirty="0">
                <a:solidFill>
                  <a:srgbClr val="7F0055"/>
                </a:solidFill>
                <a:latin typeface="Consolas"/>
              </a:rPr>
              <a:t>this</a:t>
            </a:r>
            <a:r>
              <a:rPr lang="en-US" sz="1600" b="1" dirty="0">
                <a:solidFill>
                  <a:srgbClr val="000000"/>
                </a:solidFill>
                <a:latin typeface="Consolas"/>
              </a:rPr>
              <a:t>, </a:t>
            </a:r>
            <a:r>
              <a:rPr lang="en-US" sz="1600" b="1" dirty="0">
                <a:solidFill>
                  <a:srgbClr val="2A00FF"/>
                </a:solidFill>
                <a:latin typeface="Consolas"/>
              </a:rPr>
              <a:t>"</a:t>
            </a:r>
            <a:r>
              <a:rPr lang="en-US" sz="1600" b="1" dirty="0" err="1">
                <a:solidFill>
                  <a:srgbClr val="2A00FF"/>
                </a:solidFill>
                <a:latin typeface="Consolas"/>
              </a:rPr>
              <a:t>axesLength</a:t>
            </a:r>
            <a:r>
              <a:rPr lang="en-US" sz="1600" b="1" dirty="0">
                <a:solidFill>
                  <a:srgbClr val="2A00FF"/>
                </a:solidFill>
                <a:latin typeface="Consolas"/>
              </a:rPr>
              <a:t>"</a:t>
            </a:r>
            <a:r>
              <a:rPr lang="en-US" sz="1600" b="1" dirty="0">
                <a:solidFill>
                  <a:srgbClr val="000000"/>
                </a:solidFill>
                <a:latin typeface="Consolas"/>
              </a:rPr>
              <a:t>, </a:t>
            </a:r>
          </a:p>
          <a:p>
            <a:r>
              <a:rPr lang="en-US" sz="1600" b="1" dirty="0">
                <a:solidFill>
                  <a:srgbClr val="000000"/>
                </a:solidFill>
                <a:latin typeface="Consolas"/>
              </a:rPr>
              <a:t>                                 </a:t>
            </a:r>
            <a:r>
              <a:rPr lang="en-US" sz="1600" b="1" dirty="0" err="1">
                <a:solidFill>
                  <a:srgbClr val="000000"/>
                </a:solidFill>
                <a:latin typeface="Consolas"/>
              </a:rPr>
              <a:t>oldVal</a:t>
            </a:r>
            <a:r>
              <a:rPr lang="en-US" sz="1600" b="1" dirty="0">
                <a:solidFill>
                  <a:srgbClr val="000000"/>
                </a:solidFill>
                <a:latin typeface="Consolas"/>
              </a:rPr>
              <a:t>, </a:t>
            </a:r>
            <a:r>
              <a:rPr lang="en-US" sz="1600" dirty="0" err="1">
                <a:solidFill>
                  <a:srgbClr val="000000"/>
                </a:solidFill>
                <a:latin typeface="Consolas"/>
              </a:rPr>
              <a:t>newVal</a:t>
            </a:r>
            <a:r>
              <a:rPr lang="en-US" sz="1600" dirty="0">
                <a:solidFill>
                  <a:srgbClr val="000000"/>
                </a:solidFill>
                <a:latin typeface="Consolas"/>
              </a:rPr>
              <a:t>));</a:t>
            </a:r>
          </a:p>
          <a:p>
            <a:r>
              <a:rPr lang="en-US" sz="1600" dirty="0">
                <a:solidFill>
                  <a:srgbClr val="000000"/>
                </a:solidFill>
                <a:latin typeface="Consolas"/>
              </a:rPr>
              <a:t>  </a:t>
            </a:r>
            <a:r>
              <a:rPr lang="en-US" sz="1600" dirty="0" smtClean="0">
                <a:solidFill>
                  <a:srgbClr val="000000"/>
                </a:solidFill>
                <a:latin typeface="Consolas"/>
              </a:rPr>
              <a:t>}</a:t>
            </a:r>
          </a:p>
          <a:p>
            <a:r>
              <a:rPr lang="en-US" sz="1600" dirty="0">
                <a:solidFill>
                  <a:srgbClr val="000000"/>
                </a:solidFill>
                <a:latin typeface="Consolas"/>
              </a:rPr>
              <a:t> </a:t>
            </a:r>
            <a:r>
              <a:rPr lang="en-US" sz="1600" dirty="0" smtClean="0">
                <a:solidFill>
                  <a:srgbClr val="000000"/>
                </a:solidFill>
                <a:latin typeface="Consolas"/>
              </a:rPr>
              <a:t> …</a:t>
            </a:r>
          </a:p>
          <a:p>
            <a:r>
              <a:rPr lang="en-US" sz="1600"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dirty="0" smtClean="0">
                <a:solidFill>
                  <a:srgbClr val="000000"/>
                </a:solidFill>
                <a:latin typeface="Consolas"/>
              </a:rPr>
              <a:t>  </a:t>
            </a:r>
            <a:endParaRPr lang="en-US" sz="1600" dirty="0" smtClean="0"/>
          </a:p>
        </p:txBody>
      </p:sp>
      <p:sp>
        <p:nvSpPr>
          <p:cNvPr id="2" name="Title 1"/>
          <p:cNvSpPr>
            <a:spLocks noGrp="1"/>
          </p:cNvSpPr>
          <p:nvPr>
            <p:ph type="title"/>
          </p:nvPr>
        </p:nvSpPr>
        <p:spPr/>
        <p:txBody>
          <a:bodyPr>
            <a:normAutofit/>
          </a:bodyPr>
          <a:lstStyle/>
          <a:p>
            <a:r>
              <a:rPr lang="en-US" dirty="0" smtClean="0"/>
              <a:t>Observable Cartesian Plane</a:t>
            </a:r>
            <a:endParaRPr lang="en-US" dirty="0"/>
          </a:p>
        </p:txBody>
      </p:sp>
      <p:sp>
        <p:nvSpPr>
          <p:cNvPr id="9" name="TextBox 8"/>
          <p:cNvSpPr txBox="1"/>
          <p:nvPr/>
        </p:nvSpPr>
        <p:spPr>
          <a:xfrm>
            <a:off x="1524000" y="5599708"/>
            <a:ext cx="5181600"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dirty="0" smtClean="0"/>
              <a:t>No notifications for composite properties/elements  unless  new object assigned to them</a:t>
            </a:r>
            <a:endParaRPr lang="en-US" dirty="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784773150"/>
      </p:ext>
    </p:extLst>
  </p:cSld>
  <p:clrMapOvr>
    <a:masterClrMapping/>
  </p:clrMapOvr>
  <p:transition advTm="14354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bldLst>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Atomic Objects Announcing Event</a:t>
            </a:r>
            <a:endParaRPr lang="en-US" dirty="0"/>
          </a:p>
        </p:txBody>
      </p:sp>
      <p:sp>
        <p:nvSpPr>
          <p:cNvPr id="5" name="Rectangle 4"/>
          <p:cNvSpPr/>
          <p:nvPr/>
        </p:nvSpPr>
        <p:spPr>
          <a:xfrm>
            <a:off x="178626" y="2048470"/>
            <a:ext cx="4158837" cy="92333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b="1" dirty="0">
                <a:solidFill>
                  <a:srgbClr val="7F0055"/>
                </a:solidFill>
                <a:latin typeface="Consolas"/>
              </a:rPr>
              <a:t>public</a:t>
            </a:r>
            <a:r>
              <a:rPr lang="en-US" b="1" dirty="0">
                <a:solidFill>
                  <a:srgbClr val="000000"/>
                </a:solidFill>
                <a:latin typeface="Consolas"/>
              </a:rPr>
              <a:t> </a:t>
            </a:r>
            <a:r>
              <a:rPr lang="en-US" b="1" dirty="0">
                <a:solidFill>
                  <a:srgbClr val="7F0055"/>
                </a:solidFill>
                <a:latin typeface="Consolas"/>
              </a:rPr>
              <a:t>void</a:t>
            </a:r>
            <a:r>
              <a:rPr lang="en-US" b="1" dirty="0">
                <a:solidFill>
                  <a:srgbClr val="000000"/>
                </a:solidFill>
                <a:latin typeface="Consolas"/>
              </a:rPr>
              <a:t> </a:t>
            </a:r>
            <a:r>
              <a:rPr lang="en-US" b="1" dirty="0" err="1">
                <a:solidFill>
                  <a:srgbClr val="000000"/>
                </a:solidFill>
                <a:latin typeface="Consolas"/>
              </a:rPr>
              <a:t>setX</a:t>
            </a:r>
            <a:r>
              <a:rPr lang="en-US" b="1" dirty="0">
                <a:solidFill>
                  <a:srgbClr val="000000"/>
                </a:solidFill>
                <a:latin typeface="Consolas"/>
              </a:rPr>
              <a:t>(</a:t>
            </a:r>
            <a:r>
              <a:rPr lang="en-US" b="1" dirty="0" err="1">
                <a:solidFill>
                  <a:srgbClr val="7F0055"/>
                </a:solidFill>
                <a:latin typeface="Consolas"/>
              </a:rPr>
              <a:t>int</a:t>
            </a:r>
            <a:r>
              <a:rPr lang="en-US" b="1" dirty="0">
                <a:solidFill>
                  <a:srgbClr val="000000"/>
                </a:solidFill>
                <a:latin typeface="Consolas"/>
              </a:rPr>
              <a:t> </a:t>
            </a:r>
            <a:r>
              <a:rPr lang="en-US" b="1" dirty="0" err="1">
                <a:solidFill>
                  <a:srgbClr val="000000"/>
                </a:solidFill>
                <a:latin typeface="Consolas"/>
              </a:rPr>
              <a:t>newX</a:t>
            </a:r>
            <a:r>
              <a:rPr lang="en-US" b="1" dirty="0">
                <a:solidFill>
                  <a:srgbClr val="000000"/>
                </a:solidFill>
                <a:latin typeface="Consolas"/>
              </a:rPr>
              <a:t>) {</a:t>
            </a:r>
          </a:p>
          <a:p>
            <a:r>
              <a:rPr lang="en-US" dirty="0" smtClean="0">
                <a:solidFill>
                  <a:srgbClr val="0000C0"/>
                </a:solidFill>
                <a:latin typeface="Consolas"/>
              </a:rPr>
              <a:t>  x</a:t>
            </a:r>
            <a:r>
              <a:rPr lang="en-US" dirty="0" smtClean="0">
                <a:solidFill>
                  <a:srgbClr val="000000"/>
                </a:solidFill>
                <a:latin typeface="Consolas"/>
              </a:rPr>
              <a:t> </a:t>
            </a:r>
            <a:r>
              <a:rPr lang="en-US" dirty="0">
                <a:solidFill>
                  <a:srgbClr val="000000"/>
                </a:solidFill>
                <a:latin typeface="Consolas"/>
              </a:rPr>
              <a:t>= </a:t>
            </a:r>
            <a:r>
              <a:rPr lang="en-US" dirty="0" err="1">
                <a:solidFill>
                  <a:srgbClr val="000000"/>
                </a:solidFill>
                <a:latin typeface="Consolas"/>
              </a:rPr>
              <a:t>newX</a:t>
            </a:r>
            <a:r>
              <a:rPr lang="en-US" dirty="0">
                <a:solidFill>
                  <a:srgbClr val="000000"/>
                </a:solidFill>
                <a:latin typeface="Consolas"/>
              </a:rPr>
              <a:t>;</a:t>
            </a:r>
          </a:p>
          <a:p>
            <a:r>
              <a:rPr lang="en-US" dirty="0" smtClean="0">
                <a:solidFill>
                  <a:srgbClr val="000000"/>
                </a:solidFill>
                <a:latin typeface="Consolas"/>
              </a:rPr>
              <a:t>} </a:t>
            </a:r>
            <a:endParaRPr lang="en-US" dirty="0"/>
          </a:p>
        </p:txBody>
      </p:sp>
      <p:sp>
        <p:nvSpPr>
          <p:cNvPr id="6" name="Rectangle 5"/>
          <p:cNvSpPr/>
          <p:nvPr/>
        </p:nvSpPr>
        <p:spPr>
          <a:xfrm>
            <a:off x="178626" y="3500735"/>
            <a:ext cx="7239000" cy="1754326"/>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b="1" dirty="0">
                <a:solidFill>
                  <a:srgbClr val="7F0055"/>
                </a:solidFill>
                <a:latin typeface="Consolas"/>
              </a:rPr>
              <a:t>public</a:t>
            </a:r>
            <a:r>
              <a:rPr lang="en-US" b="1" dirty="0">
                <a:solidFill>
                  <a:srgbClr val="000000"/>
                </a:solidFill>
                <a:latin typeface="Consolas"/>
              </a:rPr>
              <a:t> </a:t>
            </a:r>
            <a:r>
              <a:rPr lang="en-US" b="1" dirty="0">
                <a:solidFill>
                  <a:srgbClr val="7F0055"/>
                </a:solidFill>
                <a:latin typeface="Consolas"/>
              </a:rPr>
              <a:t>void</a:t>
            </a:r>
            <a:r>
              <a:rPr lang="en-US" b="1" dirty="0">
                <a:solidFill>
                  <a:srgbClr val="000000"/>
                </a:solidFill>
                <a:latin typeface="Consolas"/>
              </a:rPr>
              <a:t> </a:t>
            </a:r>
            <a:r>
              <a:rPr lang="en-US" b="1" dirty="0" err="1">
                <a:solidFill>
                  <a:srgbClr val="000000"/>
                </a:solidFill>
                <a:latin typeface="Consolas"/>
              </a:rPr>
              <a:t>setX</a:t>
            </a:r>
            <a:r>
              <a:rPr lang="en-US" b="1" dirty="0">
                <a:solidFill>
                  <a:srgbClr val="000000"/>
                </a:solidFill>
                <a:latin typeface="Consolas"/>
              </a:rPr>
              <a:t>(</a:t>
            </a:r>
            <a:r>
              <a:rPr lang="en-US" b="1" dirty="0" err="1">
                <a:solidFill>
                  <a:srgbClr val="7F0055"/>
                </a:solidFill>
                <a:latin typeface="Consolas"/>
              </a:rPr>
              <a:t>int</a:t>
            </a:r>
            <a:r>
              <a:rPr lang="en-US" b="1" dirty="0">
                <a:solidFill>
                  <a:srgbClr val="000000"/>
                </a:solidFill>
                <a:latin typeface="Consolas"/>
              </a:rPr>
              <a:t> </a:t>
            </a:r>
            <a:r>
              <a:rPr lang="en-US" b="1" dirty="0" err="1">
                <a:solidFill>
                  <a:srgbClr val="000000"/>
                </a:solidFill>
                <a:latin typeface="Consolas"/>
              </a:rPr>
              <a:t>newVal</a:t>
            </a:r>
            <a:r>
              <a:rPr lang="en-US" b="1" dirty="0">
                <a:solidFill>
                  <a:srgbClr val="000000"/>
                </a:solidFill>
                <a:latin typeface="Consolas"/>
              </a:rPr>
              <a:t>) {</a:t>
            </a:r>
          </a:p>
          <a:p>
            <a:r>
              <a:rPr lang="en-US" b="1" dirty="0" smtClean="0">
                <a:solidFill>
                  <a:srgbClr val="7F0055"/>
                </a:solidFill>
                <a:latin typeface="Consolas"/>
              </a:rPr>
              <a:t>  </a:t>
            </a:r>
            <a:r>
              <a:rPr lang="en-US" b="1" dirty="0" err="1" smtClean="0">
                <a:solidFill>
                  <a:srgbClr val="7F0055"/>
                </a:solidFill>
                <a:latin typeface="Consolas"/>
              </a:rPr>
              <a:t>int</a:t>
            </a:r>
            <a:r>
              <a:rPr lang="en-US" b="1" dirty="0" smtClean="0">
                <a:solidFill>
                  <a:srgbClr val="000000"/>
                </a:solidFill>
                <a:latin typeface="Consolas"/>
              </a:rPr>
              <a:t> </a:t>
            </a:r>
            <a:r>
              <a:rPr lang="en-US" b="1" dirty="0" err="1">
                <a:solidFill>
                  <a:srgbClr val="000000"/>
                </a:solidFill>
                <a:latin typeface="Consolas"/>
              </a:rPr>
              <a:t>oldVal</a:t>
            </a:r>
            <a:r>
              <a:rPr lang="en-US" b="1" dirty="0">
                <a:solidFill>
                  <a:srgbClr val="000000"/>
                </a:solidFill>
                <a:latin typeface="Consolas"/>
              </a:rPr>
              <a:t> = </a:t>
            </a:r>
            <a:r>
              <a:rPr lang="en-US" b="1" dirty="0" err="1">
                <a:solidFill>
                  <a:srgbClr val="000000"/>
                </a:solidFill>
                <a:latin typeface="Consolas"/>
              </a:rPr>
              <a:t>getX</a:t>
            </a:r>
            <a:r>
              <a:rPr lang="en-US" b="1" dirty="0">
                <a:solidFill>
                  <a:srgbClr val="000000"/>
                </a:solidFill>
                <a:latin typeface="Consolas"/>
              </a:rPr>
              <a:t>();</a:t>
            </a:r>
          </a:p>
          <a:p>
            <a:r>
              <a:rPr lang="en-US" b="1" dirty="0" smtClean="0">
                <a:solidFill>
                  <a:srgbClr val="7F0055"/>
                </a:solidFill>
                <a:latin typeface="Consolas"/>
              </a:rPr>
              <a:t>  </a:t>
            </a:r>
            <a:r>
              <a:rPr lang="en-US" b="1" dirty="0" err="1" smtClean="0">
                <a:solidFill>
                  <a:srgbClr val="7F0055"/>
                </a:solidFill>
                <a:latin typeface="Consolas"/>
              </a:rPr>
              <a:t>super</a:t>
            </a:r>
            <a:r>
              <a:rPr lang="en-US" b="1" dirty="0" err="1" smtClean="0">
                <a:solidFill>
                  <a:srgbClr val="000000"/>
                </a:solidFill>
                <a:latin typeface="Consolas"/>
              </a:rPr>
              <a:t>.setX</a:t>
            </a:r>
            <a:r>
              <a:rPr lang="en-US" b="1" dirty="0" smtClean="0">
                <a:solidFill>
                  <a:srgbClr val="000000"/>
                </a:solidFill>
                <a:latin typeface="Consolas"/>
              </a:rPr>
              <a:t>(</a:t>
            </a:r>
            <a:r>
              <a:rPr lang="en-US" b="1" dirty="0" err="1" smtClean="0">
                <a:solidFill>
                  <a:srgbClr val="000000"/>
                </a:solidFill>
                <a:latin typeface="Consolas"/>
              </a:rPr>
              <a:t>newVal</a:t>
            </a:r>
            <a:r>
              <a:rPr lang="en-US" b="1" dirty="0">
                <a:solidFill>
                  <a:srgbClr val="000000"/>
                </a:solidFill>
                <a:latin typeface="Consolas"/>
              </a:rPr>
              <a:t>);</a:t>
            </a:r>
          </a:p>
          <a:p>
            <a:r>
              <a:rPr lang="en-US" dirty="0" smtClean="0">
                <a:solidFill>
                  <a:srgbClr val="0000C0"/>
                </a:solidFill>
                <a:latin typeface="Consolas"/>
              </a:rPr>
              <a:t>  </a:t>
            </a:r>
            <a:r>
              <a:rPr lang="en-US" dirty="0" err="1" smtClean="0">
                <a:solidFill>
                  <a:srgbClr val="0000C0"/>
                </a:solidFill>
                <a:latin typeface="Consolas"/>
              </a:rPr>
              <a:t>propertySupport</a:t>
            </a:r>
            <a:r>
              <a:rPr lang="en-US" dirty="0" err="1" smtClean="0">
                <a:solidFill>
                  <a:srgbClr val="000000"/>
                </a:solidFill>
                <a:latin typeface="Consolas"/>
              </a:rPr>
              <a:t>.notifyAllListeners</a:t>
            </a:r>
            <a:r>
              <a:rPr lang="en-US" dirty="0" smtClean="0">
                <a:solidFill>
                  <a:srgbClr val="000000"/>
                </a:solidFill>
                <a:latin typeface="Consolas"/>
              </a:rPr>
              <a:t>(</a:t>
            </a:r>
          </a:p>
          <a:p>
            <a:r>
              <a:rPr lang="en-US" b="1" dirty="0">
                <a:solidFill>
                  <a:srgbClr val="000000"/>
                </a:solidFill>
                <a:latin typeface="Consolas"/>
              </a:rPr>
              <a:t> </a:t>
            </a:r>
            <a:r>
              <a:rPr lang="en-US" b="1" dirty="0" smtClean="0">
                <a:solidFill>
                  <a:srgbClr val="000000"/>
                </a:solidFill>
                <a:latin typeface="Consolas"/>
              </a:rPr>
              <a:t>   </a:t>
            </a:r>
            <a:r>
              <a:rPr lang="en-US" b="1" dirty="0" smtClean="0">
                <a:solidFill>
                  <a:srgbClr val="7F0055"/>
                </a:solidFill>
                <a:latin typeface="Consolas"/>
              </a:rPr>
              <a:t>new</a:t>
            </a:r>
            <a:r>
              <a:rPr lang="en-US" b="1" dirty="0" smtClean="0">
                <a:solidFill>
                  <a:srgbClr val="000000"/>
                </a:solidFill>
                <a:latin typeface="Consolas"/>
              </a:rPr>
              <a:t> </a:t>
            </a:r>
            <a:r>
              <a:rPr lang="en-US" b="1" dirty="0" err="1">
                <a:solidFill>
                  <a:srgbClr val="000000"/>
                </a:solidFill>
                <a:latin typeface="Consolas"/>
              </a:rPr>
              <a:t>PropertyChangeEvent</a:t>
            </a:r>
            <a:r>
              <a:rPr lang="en-US" b="1" dirty="0">
                <a:solidFill>
                  <a:srgbClr val="000000"/>
                </a:solidFill>
                <a:latin typeface="Consolas"/>
              </a:rPr>
              <a:t>(</a:t>
            </a:r>
            <a:r>
              <a:rPr lang="en-US" b="1" dirty="0">
                <a:solidFill>
                  <a:srgbClr val="7F0055"/>
                </a:solidFill>
                <a:latin typeface="Consolas"/>
              </a:rPr>
              <a:t>this</a:t>
            </a:r>
            <a:r>
              <a:rPr lang="en-US" b="1" dirty="0">
                <a:solidFill>
                  <a:srgbClr val="000000"/>
                </a:solidFill>
                <a:latin typeface="Consolas"/>
              </a:rPr>
              <a:t>, </a:t>
            </a:r>
            <a:r>
              <a:rPr lang="en-US" b="1" dirty="0">
                <a:solidFill>
                  <a:srgbClr val="2A00FF"/>
                </a:solidFill>
                <a:latin typeface="Consolas"/>
              </a:rPr>
              <a:t>"X"</a:t>
            </a:r>
            <a:r>
              <a:rPr lang="en-US" b="1" dirty="0">
                <a:solidFill>
                  <a:srgbClr val="000000"/>
                </a:solidFill>
                <a:latin typeface="Consolas"/>
              </a:rPr>
              <a:t>, </a:t>
            </a:r>
            <a:r>
              <a:rPr lang="en-US" b="1" dirty="0" err="1" smtClean="0">
                <a:solidFill>
                  <a:srgbClr val="000000"/>
                </a:solidFill>
                <a:latin typeface="Consolas"/>
              </a:rPr>
              <a:t>oldVal</a:t>
            </a:r>
            <a:r>
              <a:rPr lang="en-US" b="1" dirty="0" smtClean="0">
                <a:solidFill>
                  <a:srgbClr val="000000"/>
                </a:solidFill>
                <a:latin typeface="Consolas"/>
              </a:rPr>
              <a:t>, </a:t>
            </a:r>
            <a:r>
              <a:rPr lang="en-US" dirty="0" err="1" smtClean="0">
                <a:solidFill>
                  <a:srgbClr val="000000"/>
                </a:solidFill>
                <a:latin typeface="Consolas"/>
              </a:rPr>
              <a:t>newVal</a:t>
            </a:r>
            <a:r>
              <a:rPr lang="en-US" dirty="0">
                <a:solidFill>
                  <a:srgbClr val="000000"/>
                </a:solidFill>
                <a:latin typeface="Consolas"/>
              </a:rPr>
              <a:t>));</a:t>
            </a:r>
          </a:p>
          <a:p>
            <a:r>
              <a:rPr lang="en-US" dirty="0">
                <a:solidFill>
                  <a:srgbClr val="000000"/>
                </a:solidFill>
                <a:latin typeface="Consolas"/>
              </a:rPr>
              <a:t>}</a:t>
            </a:r>
            <a:endParaRPr lang="en-US" dirty="0"/>
          </a:p>
        </p:txBody>
      </p:sp>
      <p:sp>
        <p:nvSpPr>
          <p:cNvPr id="7" name="TextBox 6"/>
          <p:cNvSpPr txBox="1"/>
          <p:nvPr/>
        </p:nvSpPr>
        <p:spPr>
          <a:xfrm>
            <a:off x="4888718" y="1448305"/>
            <a:ext cx="3763962" cy="923330"/>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defPPr>
              <a:defRPr lang="en-US"/>
            </a:defPPr>
            <a:lvl1pPr algn="ctr">
              <a:defRPr>
                <a:solidFill>
                  <a:schemeClr val="dk1"/>
                </a:solidFill>
                <a:latin typeface="Calibri" pitchFamily="34" charset="0"/>
                <a:cs typeface="Calibri" pitchFamily="34"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If a single </a:t>
            </a:r>
            <a:r>
              <a:rPr lang="en-US" dirty="0" err="1"/>
              <a:t>setX</a:t>
            </a:r>
            <a:r>
              <a:rPr lang="en-US" dirty="0"/>
              <a:t> (</a:t>
            </a:r>
            <a:r>
              <a:rPr lang="en-US" dirty="0" err="1"/>
              <a:t>anX</a:t>
            </a:r>
            <a:r>
              <a:rPr lang="en-US" dirty="0"/>
              <a:t>) shared by all classes in a project, then a single X setter method must be changed.</a:t>
            </a:r>
          </a:p>
        </p:txBody>
      </p:sp>
      <p:sp>
        <p:nvSpPr>
          <p:cNvPr id="12" name="Rectangle 11"/>
          <p:cNvSpPr/>
          <p:nvPr/>
        </p:nvSpPr>
        <p:spPr>
          <a:xfrm>
            <a:off x="986643" y="1597461"/>
            <a:ext cx="2087584" cy="381000"/>
          </a:xfrm>
          <a:prstGeom prst="rect">
            <a:avLst/>
          </a:prstGeom>
        </p:spPr>
        <p:style>
          <a:lnRef idx="1">
            <a:schemeClr val="accent5"/>
          </a:lnRef>
          <a:fillRef idx="2">
            <a:schemeClr val="accent5"/>
          </a:fillRef>
          <a:effectRef idx="1">
            <a:schemeClr val="accent5"/>
          </a:effectRef>
          <a:fontRef idx="minor">
            <a:schemeClr val="dk1"/>
          </a:fontRef>
        </p:style>
        <p:txBody>
          <a:bodyPr wrap="square" lIns="45720" rIns="45720" rtlCol="0" anchor="ctr">
            <a:noAutofit/>
          </a:bodyPr>
          <a:lstStyle/>
          <a:p>
            <a:pPr algn="ctr"/>
            <a:r>
              <a:rPr lang="en-US" dirty="0" err="1">
                <a:latin typeface="Calibri" pitchFamily="34" charset="0"/>
                <a:cs typeface="Calibri" pitchFamily="34" charset="0"/>
              </a:rPr>
              <a:t>AStringShape</a:t>
            </a:r>
            <a:endParaRPr lang="en-US" dirty="0">
              <a:latin typeface="Calibri" pitchFamily="34" charset="0"/>
              <a:cs typeface="Calibri" pitchFamily="34" charset="0"/>
            </a:endParaRPr>
          </a:p>
        </p:txBody>
      </p:sp>
      <p:sp>
        <p:nvSpPr>
          <p:cNvPr id="13" name="Rectangle 12"/>
          <p:cNvSpPr/>
          <p:nvPr/>
        </p:nvSpPr>
        <p:spPr>
          <a:xfrm>
            <a:off x="1977242" y="3121461"/>
            <a:ext cx="3382984" cy="381000"/>
          </a:xfrm>
          <a:prstGeom prst="rect">
            <a:avLst/>
          </a:prstGeom>
        </p:spPr>
        <p:style>
          <a:lnRef idx="1">
            <a:schemeClr val="accent5"/>
          </a:lnRef>
          <a:fillRef idx="2">
            <a:schemeClr val="accent5"/>
          </a:fillRef>
          <a:effectRef idx="1">
            <a:schemeClr val="accent5"/>
          </a:effectRef>
          <a:fontRef idx="minor">
            <a:schemeClr val="dk1"/>
          </a:fontRef>
        </p:style>
        <p:txBody>
          <a:bodyPr wrap="square" lIns="45720" rIns="45720" rtlCol="0" anchor="ctr">
            <a:noAutofit/>
          </a:bodyPr>
          <a:lstStyle/>
          <a:p>
            <a:pPr algn="ctr"/>
            <a:r>
              <a:rPr lang="en-US" dirty="0" err="1" smtClean="0">
                <a:latin typeface="Calibri" pitchFamily="34" charset="0"/>
                <a:cs typeface="Calibri" pitchFamily="34" charset="0"/>
              </a:rPr>
              <a:t>AnObservableStringShape</a:t>
            </a:r>
            <a:endParaRPr lang="en-US" dirty="0">
              <a:latin typeface="Calibri" pitchFamily="34" charset="0"/>
              <a:cs typeface="Calibri" pitchFamily="34" charset="0"/>
            </a:endParaRPr>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3679188748"/>
      </p:ext>
    </p:extLst>
  </p:cSld>
  <p:clrMapOvr>
    <a:masterClrMapping/>
  </p:clrMapOvr>
  <p:transition advTm="6538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3"/>
                </p:tgtEl>
              </p:cMediaNode>
            </p:audio>
          </p:childTnLst>
        </p:cTn>
      </p:par>
    </p:tnLst>
    <p:bldLst>
      <p:bldP spid="6" grpId="0" animBg="1"/>
      <p:bldP spid="7" grpId="0" animBg="1"/>
      <p:bldP spid="1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7417" y="1828800"/>
            <a:ext cx="6924675" cy="4371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normAutofit/>
          </a:bodyPr>
          <a:lstStyle/>
          <a:p>
            <a:r>
              <a:rPr lang="en-US" dirty="0" smtClean="0"/>
              <a:t>Targets of Registration Method</a:t>
            </a:r>
            <a:endParaRPr lang="en-US" dirty="0"/>
          </a:p>
        </p:txBody>
      </p:sp>
      <p:sp>
        <p:nvSpPr>
          <p:cNvPr id="8" name="Rectangle 7"/>
          <p:cNvSpPr/>
          <p:nvPr/>
        </p:nvSpPr>
        <p:spPr>
          <a:xfrm>
            <a:off x="4934692" y="2010580"/>
            <a:ext cx="2057400" cy="443654"/>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t>OE View</a:t>
            </a:r>
            <a:endParaRPr lang="en-US" dirty="0"/>
          </a:p>
        </p:txBody>
      </p:sp>
      <p:cxnSp>
        <p:nvCxnSpPr>
          <p:cNvPr id="10" name="Straight Arrow Connector 9"/>
          <p:cNvCxnSpPr/>
          <p:nvPr/>
        </p:nvCxnSpPr>
        <p:spPr>
          <a:xfrm flipH="1">
            <a:off x="609600" y="2781300"/>
            <a:ext cx="4304804" cy="1"/>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236517" y="2334369"/>
            <a:ext cx="4677887" cy="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524000" y="5739110"/>
            <a:ext cx="5181600"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dirty="0" err="1" smtClean="0"/>
              <a:t>ObjectEditor</a:t>
            </a:r>
            <a:r>
              <a:rPr lang="en-US" dirty="0" smtClean="0"/>
              <a:t> creates an observer for each observable </a:t>
            </a:r>
            <a:r>
              <a:rPr lang="en-US" dirty="0"/>
              <a:t>in the logical structure of the </a:t>
            </a:r>
            <a:r>
              <a:rPr lang="en-US" dirty="0" smtClean="0"/>
              <a:t>root object displayed to </a:t>
            </a:r>
            <a:r>
              <a:rPr lang="en-US" dirty="0" err="1"/>
              <a:t>ObjectEditor.edit</a:t>
            </a:r>
            <a:r>
              <a:rPr lang="en-US" dirty="0" smtClean="0"/>
              <a:t>()</a:t>
            </a:r>
            <a:endParaRPr lang="en-US" dirty="0"/>
          </a:p>
        </p:txBody>
      </p:sp>
      <p:sp>
        <p:nvSpPr>
          <p:cNvPr id="14" name="Rectangle 13"/>
          <p:cNvSpPr/>
          <p:nvPr/>
        </p:nvSpPr>
        <p:spPr>
          <a:xfrm>
            <a:off x="1409700" y="1949410"/>
            <a:ext cx="2438400" cy="3536990"/>
          </a:xfrm>
          <a:prstGeom prst="rect">
            <a:avLst/>
          </a:prstGeom>
          <a:solidFill>
            <a:schemeClr val="accent6">
              <a:lumMod val="60000"/>
              <a:lumOff val="40000"/>
              <a:alpha val="23000"/>
            </a:schemeClr>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err="1">
                <a:solidFill>
                  <a:schemeClr val="dk1"/>
                </a:solidFill>
              </a:rPr>
              <a:t>addPropertyChange</a:t>
            </a:r>
            <a:r>
              <a:rPr lang="en-US" sz="1600" dirty="0">
                <a:solidFill>
                  <a:schemeClr val="dk1"/>
                </a:solidFill>
              </a:rPr>
              <a:t> </a:t>
            </a:r>
            <a:r>
              <a:rPr lang="en-US" sz="1600" dirty="0" smtClean="0">
                <a:solidFill>
                  <a:schemeClr val="dk1"/>
                </a:solidFill>
              </a:rPr>
              <a:t>Listener() </a:t>
            </a:r>
            <a:endParaRPr lang="en-US" sz="1600" dirty="0">
              <a:solidFill>
                <a:schemeClr val="dk1"/>
              </a:solidFill>
            </a:endParaRPr>
          </a:p>
        </p:txBody>
      </p:sp>
      <p:sp>
        <p:nvSpPr>
          <p:cNvPr id="16" name="Rectangle 15"/>
          <p:cNvSpPr/>
          <p:nvPr/>
        </p:nvSpPr>
        <p:spPr>
          <a:xfrm>
            <a:off x="4926775" y="2532252"/>
            <a:ext cx="2057400" cy="498097"/>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t>OE View</a:t>
            </a:r>
            <a:endParaRPr lang="en-US" dirty="0"/>
          </a:p>
        </p:txBody>
      </p:sp>
      <p:sp>
        <p:nvSpPr>
          <p:cNvPr id="17" name="Rectangle 16"/>
          <p:cNvSpPr/>
          <p:nvPr/>
        </p:nvSpPr>
        <p:spPr>
          <a:xfrm>
            <a:off x="4952505" y="3389292"/>
            <a:ext cx="2057400" cy="498097"/>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t>OE View</a:t>
            </a:r>
            <a:endParaRPr lang="en-US" dirty="0"/>
          </a:p>
        </p:txBody>
      </p:sp>
      <p:cxnSp>
        <p:nvCxnSpPr>
          <p:cNvPr id="19" name="Straight Arrow Connector 18"/>
          <p:cNvCxnSpPr/>
          <p:nvPr/>
        </p:nvCxnSpPr>
        <p:spPr>
          <a:xfrm flipH="1">
            <a:off x="629888" y="3662585"/>
            <a:ext cx="4304804" cy="1"/>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4953000" y="4191000"/>
            <a:ext cx="2057400" cy="498097"/>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t>OE View</a:t>
            </a:r>
            <a:endParaRPr lang="en-US" dirty="0"/>
          </a:p>
        </p:txBody>
      </p:sp>
      <p:cxnSp>
        <p:nvCxnSpPr>
          <p:cNvPr id="21" name="Straight Arrow Connector 20"/>
          <p:cNvCxnSpPr/>
          <p:nvPr/>
        </p:nvCxnSpPr>
        <p:spPr>
          <a:xfrm flipH="1">
            <a:off x="609600" y="4466804"/>
            <a:ext cx="4304804" cy="1"/>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609600" y="5334000"/>
            <a:ext cx="4304804" cy="1"/>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4953000" y="5084951"/>
            <a:ext cx="2057400" cy="498097"/>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t>OE View</a:t>
            </a:r>
            <a:endParaRPr lang="en-US" dirty="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2327892222"/>
      </p:ext>
    </p:extLst>
  </p:cSld>
  <p:clrMapOvr>
    <a:masterClrMapping/>
  </p:clrMapOvr>
  <p:transition advTm="7536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5" fill="hold" display="0">
                  <p:stCondLst>
                    <p:cond delay="indefinite"/>
                  </p:stCondLst>
                  <p:endCondLst>
                    <p:cond evt="onStopAudio" delay="0">
                      <p:tgtEl>
                        <p:sldTgt/>
                      </p:tgtEl>
                    </p:cond>
                  </p:endCondLst>
                </p:cTn>
                <p:tgtEl>
                  <p:spTgt spid="3"/>
                </p:tgtEl>
              </p:cMediaNode>
            </p:audio>
          </p:childTnLst>
        </p:cTn>
      </p:par>
    </p:tnLst>
    <p:bldLst>
      <p:bldP spid="8" grpId="0" animBg="1"/>
      <p:bldP spid="12" grpId="0" animBg="1"/>
      <p:bldP spid="14" grpId="0" animBg="1"/>
      <p:bldP spid="16" grpId="0" animBg="1"/>
      <p:bldP spid="17" grpId="0" animBg="1"/>
      <p:bldP spid="20" grpId="0" animBg="1"/>
      <p:bldP spid="2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Refreshing Objects with Object Properties</a:t>
            </a:r>
            <a:endParaRPr lang="en-US" dirty="0"/>
          </a:p>
        </p:txBody>
      </p:sp>
      <p:sp>
        <p:nvSpPr>
          <p:cNvPr id="3" name="Content Placeholder 2"/>
          <p:cNvSpPr>
            <a:spLocks noGrp="1"/>
          </p:cNvSpPr>
          <p:nvPr>
            <p:ph sz="quarter" idx="1"/>
          </p:nvPr>
        </p:nvSpPr>
        <p:spPr/>
        <p:txBody>
          <a:bodyPr/>
          <a:lstStyle/>
          <a:p>
            <a:r>
              <a:rPr lang="en-US" dirty="0" smtClean="0"/>
              <a:t>Usually only primitive values refreshed</a:t>
            </a:r>
          </a:p>
          <a:p>
            <a:pPr lvl="1"/>
            <a:r>
              <a:rPr lang="en-US" dirty="0" smtClean="0"/>
              <a:t>Unless object properties/elements (must be) assigned new values</a:t>
            </a:r>
          </a:p>
          <a:p>
            <a:pPr lvl="1"/>
            <a:r>
              <a:rPr lang="en-US" dirty="0" smtClean="0"/>
              <a:t>Can result in multiple events being sent for the same high level action (resize axes in </a:t>
            </a:r>
            <a:r>
              <a:rPr lang="en-US" dirty="0"/>
              <a:t>C</a:t>
            </a:r>
            <a:r>
              <a:rPr lang="en-US" dirty="0" smtClean="0"/>
              <a:t>artesian </a:t>
            </a:r>
            <a:r>
              <a:rPr lang="en-US" dirty="0"/>
              <a:t>P</a:t>
            </a:r>
            <a:r>
              <a:rPr lang="en-US" dirty="0" smtClean="0"/>
              <a:t>lane)</a:t>
            </a:r>
          </a:p>
          <a:p>
            <a:pPr lvl="1"/>
            <a:r>
              <a:rPr lang="en-US" dirty="0" smtClean="0"/>
              <a:t> If a composite value is announced </a:t>
            </a:r>
            <a:r>
              <a:rPr lang="en-US" dirty="0" err="1" smtClean="0"/>
              <a:t>ObjectEditor</a:t>
            </a:r>
            <a:r>
              <a:rPr lang="en-US" dirty="0" smtClean="0"/>
              <a:t> has to create a new set of views for the composite value which is likely to be more expensive than processing multiple notifications</a:t>
            </a:r>
          </a:p>
          <a:p>
            <a:r>
              <a:rPr lang="en-US" dirty="0" smtClean="0"/>
              <a:t>An </a:t>
            </a:r>
            <a:r>
              <a:rPr lang="en-US" dirty="0" err="1" smtClean="0"/>
              <a:t>ObjectEditor</a:t>
            </a:r>
            <a:r>
              <a:rPr lang="en-US" dirty="0" smtClean="0"/>
              <a:t> view registers itself as an observer of each observable in the logical structure of the object passed to </a:t>
            </a:r>
            <a:r>
              <a:rPr lang="en-US" dirty="0" err="1" smtClean="0"/>
              <a:t>ObjectEditor.edit</a:t>
            </a:r>
            <a:r>
              <a:rPr lang="en-US" dirty="0" smtClean="0"/>
              <a:t>()</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592771138"/>
      </p:ext>
    </p:extLst>
  </p:cSld>
  <p:clrMapOvr>
    <a:masterClrMapping/>
  </p:clrMapOvr>
  <p:transition advTm="97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Alternative Coarse-Grained Observable</a:t>
            </a:r>
            <a:endParaRPr lang="en-US" dirty="0"/>
          </a:p>
        </p:txBody>
      </p:sp>
      <p:sp>
        <p:nvSpPr>
          <p:cNvPr id="5" name="Rectangle 4"/>
          <p:cNvSpPr/>
          <p:nvPr/>
        </p:nvSpPr>
        <p:spPr>
          <a:xfrm>
            <a:off x="304800" y="990600"/>
            <a:ext cx="8351838" cy="58674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b="1" dirty="0">
                <a:solidFill>
                  <a:srgbClr val="7F0055"/>
                </a:solidFill>
                <a:latin typeface="Consolas"/>
              </a:rPr>
              <a:t>public</a:t>
            </a:r>
            <a:r>
              <a:rPr lang="en-US" sz="1600" b="1" dirty="0">
                <a:solidFill>
                  <a:srgbClr val="000000"/>
                </a:solidFill>
                <a:latin typeface="Consolas"/>
              </a:rPr>
              <a:t> </a:t>
            </a:r>
            <a:r>
              <a:rPr lang="en-US" sz="1600" b="1" dirty="0">
                <a:solidFill>
                  <a:srgbClr val="7F0055"/>
                </a:solidFill>
                <a:latin typeface="Consolas"/>
              </a:rPr>
              <a:t>class</a:t>
            </a:r>
            <a:r>
              <a:rPr lang="en-US" sz="1600" b="1" dirty="0">
                <a:solidFill>
                  <a:srgbClr val="000000"/>
                </a:solidFill>
                <a:latin typeface="Consolas"/>
              </a:rPr>
              <a:t> </a:t>
            </a:r>
            <a:r>
              <a:rPr lang="en-US" sz="1600" b="1" dirty="0" err="1">
                <a:solidFill>
                  <a:srgbClr val="000000"/>
                </a:solidFill>
                <a:latin typeface="Consolas"/>
              </a:rPr>
              <a:t>AnInefficientObservableCartesianPlane</a:t>
            </a:r>
            <a:r>
              <a:rPr lang="en-US" sz="1600" b="1" dirty="0">
                <a:solidFill>
                  <a:srgbClr val="000000"/>
                </a:solidFill>
                <a:latin typeface="Consolas"/>
              </a:rPr>
              <a:t> </a:t>
            </a:r>
            <a:endParaRPr lang="en-US" sz="1600" b="1" dirty="0" smtClean="0">
              <a:solidFill>
                <a:srgbClr val="000000"/>
              </a:solidFill>
              <a:latin typeface="Consolas"/>
            </a:endParaRPr>
          </a:p>
          <a:p>
            <a:r>
              <a:rPr lang="en-US" sz="1600" b="1" dirty="0">
                <a:solidFill>
                  <a:srgbClr val="000000"/>
                </a:solidFill>
                <a:latin typeface="Consolas"/>
              </a:rPr>
              <a:t> </a:t>
            </a:r>
            <a:r>
              <a:rPr lang="en-US" sz="1600" b="1" dirty="0" smtClean="0">
                <a:solidFill>
                  <a:srgbClr val="000000"/>
                </a:solidFill>
                <a:latin typeface="Consolas"/>
              </a:rPr>
              <a:t>  </a:t>
            </a:r>
            <a:r>
              <a:rPr lang="en-US" sz="1600" b="1" dirty="0" smtClean="0">
                <a:solidFill>
                  <a:srgbClr val="7F0055"/>
                </a:solidFill>
                <a:latin typeface="Consolas"/>
              </a:rPr>
              <a:t>extends</a:t>
            </a:r>
            <a:r>
              <a:rPr lang="en-US" sz="1600" b="1" dirty="0" smtClean="0">
                <a:solidFill>
                  <a:srgbClr val="000000"/>
                </a:solidFill>
                <a:latin typeface="Consolas"/>
              </a:rPr>
              <a:t> </a:t>
            </a:r>
            <a:r>
              <a:rPr lang="en-US" sz="1600" b="1" dirty="0" err="1">
                <a:solidFill>
                  <a:srgbClr val="000000"/>
                </a:solidFill>
                <a:latin typeface="Consolas"/>
              </a:rPr>
              <a:t>ACartesianPlane</a:t>
            </a:r>
            <a:r>
              <a:rPr lang="en-US" sz="1600" b="1" dirty="0">
                <a:solidFill>
                  <a:srgbClr val="000000"/>
                </a:solidFill>
                <a:latin typeface="Consolas"/>
              </a:rPr>
              <a:t> </a:t>
            </a:r>
            <a:r>
              <a:rPr lang="en-US" sz="1600" b="1" dirty="0">
                <a:solidFill>
                  <a:srgbClr val="7F0055"/>
                </a:solidFill>
                <a:latin typeface="Consolas"/>
              </a:rPr>
              <a:t>implements</a:t>
            </a:r>
            <a:r>
              <a:rPr lang="en-US" sz="1600" b="1" dirty="0">
                <a:solidFill>
                  <a:srgbClr val="000000"/>
                </a:solidFill>
                <a:latin typeface="Consolas"/>
              </a:rPr>
              <a:t> </a:t>
            </a:r>
            <a:r>
              <a:rPr lang="en-US" sz="1600" b="1" dirty="0" err="1">
                <a:solidFill>
                  <a:srgbClr val="000000"/>
                </a:solidFill>
                <a:latin typeface="Consolas"/>
              </a:rPr>
              <a:t>ObservableCartesianPlane</a:t>
            </a:r>
            <a:r>
              <a:rPr lang="en-US" sz="1600" b="1" dirty="0">
                <a:solidFill>
                  <a:srgbClr val="000000"/>
                </a:solidFill>
                <a:latin typeface="Consolas"/>
              </a:rPr>
              <a:t> {</a:t>
            </a:r>
          </a:p>
          <a:p>
            <a:r>
              <a:rPr lang="en-US" sz="1600" dirty="0" smtClean="0">
                <a:solidFill>
                  <a:srgbClr val="000000"/>
                </a:solidFill>
                <a:latin typeface="Consolas"/>
              </a:rPr>
              <a:t>  </a:t>
            </a:r>
            <a:r>
              <a:rPr lang="en-US" sz="1600" dirty="0" err="1" smtClean="0">
                <a:solidFill>
                  <a:srgbClr val="000000"/>
                </a:solidFill>
                <a:latin typeface="Consolas"/>
              </a:rPr>
              <a:t>PropertyListenerSupport</a:t>
            </a:r>
            <a:r>
              <a:rPr lang="en-US" sz="1600" dirty="0" smtClean="0">
                <a:solidFill>
                  <a:srgbClr val="000000"/>
                </a:solidFill>
                <a:latin typeface="Consolas"/>
              </a:rPr>
              <a:t> </a:t>
            </a:r>
            <a:r>
              <a:rPr lang="en-US" sz="1600" dirty="0" err="1">
                <a:solidFill>
                  <a:srgbClr val="0000C0"/>
                </a:solidFill>
                <a:latin typeface="Consolas"/>
              </a:rPr>
              <a:t>propertySupport</a:t>
            </a:r>
            <a:r>
              <a:rPr lang="en-US" sz="1600" dirty="0">
                <a:solidFill>
                  <a:srgbClr val="000000"/>
                </a:solidFill>
                <a:latin typeface="Consolas"/>
              </a:rPr>
              <a:t> </a:t>
            </a:r>
            <a:r>
              <a:rPr lang="en-US" sz="1600" dirty="0" smtClean="0">
                <a:solidFill>
                  <a:srgbClr val="000000"/>
                </a:solidFill>
                <a:latin typeface="Consolas"/>
              </a:rPr>
              <a:t>=</a:t>
            </a:r>
          </a:p>
          <a:p>
            <a:r>
              <a:rPr lang="en-US" sz="1600" dirty="0">
                <a:solidFill>
                  <a:srgbClr val="000000"/>
                </a:solidFill>
                <a:latin typeface="Consolas"/>
              </a:rPr>
              <a:t> </a:t>
            </a:r>
            <a:r>
              <a:rPr lang="en-US" sz="1600" dirty="0" smtClean="0">
                <a:solidFill>
                  <a:srgbClr val="000000"/>
                </a:solidFill>
                <a:latin typeface="Consolas"/>
              </a:rPr>
              <a:t>            </a:t>
            </a:r>
            <a:r>
              <a:rPr lang="en-US" sz="1600" b="1" dirty="0">
                <a:solidFill>
                  <a:srgbClr val="7F0055"/>
                </a:solidFill>
                <a:latin typeface="Consolas"/>
              </a:rPr>
              <a:t>new</a:t>
            </a:r>
            <a:r>
              <a:rPr lang="en-US" sz="1600" b="1" dirty="0">
                <a:solidFill>
                  <a:srgbClr val="000000"/>
                </a:solidFill>
                <a:latin typeface="Consolas"/>
              </a:rPr>
              <a:t> </a:t>
            </a:r>
            <a:r>
              <a:rPr lang="en-US" sz="1600" b="1" dirty="0" err="1">
                <a:solidFill>
                  <a:srgbClr val="000000"/>
                </a:solidFill>
                <a:latin typeface="Consolas"/>
              </a:rPr>
              <a:t>APropertyListenerSupport</a:t>
            </a:r>
            <a:r>
              <a:rPr lang="en-US" sz="1600" b="1" dirty="0">
                <a:solidFill>
                  <a:srgbClr val="000000"/>
                </a:solidFill>
                <a:latin typeface="Consolas"/>
              </a:rPr>
              <a:t>();</a:t>
            </a:r>
          </a:p>
          <a:p>
            <a:r>
              <a:rPr lang="en-US" sz="1600" dirty="0" smtClean="0">
                <a:solidFill>
                  <a:srgbClr val="000000"/>
                </a:solidFill>
                <a:latin typeface="Consolas"/>
              </a:rPr>
              <a:t>  </a:t>
            </a:r>
            <a:r>
              <a:rPr lang="en-US" sz="1600" b="1" dirty="0" smtClean="0">
                <a:solidFill>
                  <a:srgbClr val="7F0055"/>
                </a:solidFill>
                <a:latin typeface="Consolas"/>
              </a:rPr>
              <a:t>public</a:t>
            </a:r>
            <a:r>
              <a:rPr lang="en-US" sz="1600" b="1" dirty="0" smtClean="0">
                <a:solidFill>
                  <a:srgbClr val="000000"/>
                </a:solidFill>
                <a:latin typeface="Consolas"/>
              </a:rPr>
              <a:t> </a:t>
            </a:r>
            <a:r>
              <a:rPr lang="en-US" sz="1600" b="1" dirty="0" err="1">
                <a:solidFill>
                  <a:srgbClr val="000000"/>
                </a:solidFill>
                <a:latin typeface="Consolas"/>
              </a:rPr>
              <a:t>AnInefficientObservableCartesianPlane</a:t>
            </a:r>
            <a:r>
              <a:rPr lang="en-US" sz="1600" b="1" dirty="0">
                <a:solidFill>
                  <a:srgbClr val="000000"/>
                </a:solidFill>
                <a:latin typeface="Consolas"/>
              </a:rPr>
              <a:t> </a:t>
            </a:r>
            <a:r>
              <a:rPr lang="en-US" sz="1600" b="1" dirty="0" smtClean="0">
                <a:solidFill>
                  <a:srgbClr val="000000"/>
                </a:solidFill>
                <a:latin typeface="Consolas"/>
              </a:rPr>
              <a:t>(</a:t>
            </a:r>
          </a:p>
          <a:p>
            <a:r>
              <a:rPr lang="en-US" sz="1600" b="1" dirty="0">
                <a:solidFill>
                  <a:srgbClr val="000000"/>
                </a:solidFill>
                <a:latin typeface="Consolas"/>
              </a:rPr>
              <a:t> </a:t>
            </a:r>
            <a:r>
              <a:rPr lang="en-US" sz="1600" b="1" dirty="0" smtClean="0">
                <a:solidFill>
                  <a:srgbClr val="000000"/>
                </a:solidFill>
                <a:latin typeface="Consolas"/>
              </a:rPr>
              <a:t>            </a:t>
            </a:r>
            <a:r>
              <a:rPr lang="en-US" sz="1600" b="1" dirty="0" err="1" smtClean="0">
                <a:solidFill>
                  <a:srgbClr val="7F0055"/>
                </a:solidFill>
                <a:latin typeface="Consolas"/>
              </a:rPr>
              <a:t>int</a:t>
            </a:r>
            <a:r>
              <a:rPr lang="en-US" sz="1600" b="1" dirty="0" smtClean="0">
                <a:solidFill>
                  <a:srgbClr val="000000"/>
                </a:solidFill>
                <a:latin typeface="Consolas"/>
              </a:rPr>
              <a:t> </a:t>
            </a:r>
            <a:r>
              <a:rPr lang="en-US" sz="1600" b="1" dirty="0" err="1">
                <a:solidFill>
                  <a:srgbClr val="000000"/>
                </a:solidFill>
                <a:latin typeface="Consolas"/>
              </a:rPr>
              <a:t>theAxesLength</a:t>
            </a:r>
            <a:r>
              <a:rPr lang="en-US" sz="1600" b="1" dirty="0">
                <a:solidFill>
                  <a:srgbClr val="000000"/>
                </a:solidFill>
                <a:latin typeface="Consolas"/>
              </a:rPr>
              <a:t>, </a:t>
            </a:r>
            <a:r>
              <a:rPr lang="en-US" sz="1600" b="1" dirty="0" err="1">
                <a:solidFill>
                  <a:srgbClr val="7F0055"/>
                </a:solidFill>
                <a:latin typeface="Consolas"/>
              </a:rPr>
              <a:t>int</a:t>
            </a:r>
            <a:r>
              <a:rPr lang="en-US" sz="1600" b="1" dirty="0">
                <a:solidFill>
                  <a:srgbClr val="000000"/>
                </a:solidFill>
                <a:latin typeface="Consolas"/>
              </a:rPr>
              <a:t> </a:t>
            </a:r>
            <a:r>
              <a:rPr lang="en-US" sz="1600" b="1" dirty="0" err="1">
                <a:solidFill>
                  <a:srgbClr val="000000"/>
                </a:solidFill>
                <a:latin typeface="Consolas"/>
              </a:rPr>
              <a:t>theOriginX</a:t>
            </a:r>
            <a:r>
              <a:rPr lang="en-US" sz="1600" b="1" dirty="0">
                <a:solidFill>
                  <a:srgbClr val="000000"/>
                </a:solidFill>
                <a:latin typeface="Consolas"/>
              </a:rPr>
              <a:t>, </a:t>
            </a:r>
            <a:r>
              <a:rPr lang="en-US" sz="1600" b="1" dirty="0" err="1">
                <a:solidFill>
                  <a:srgbClr val="7F0055"/>
                </a:solidFill>
                <a:latin typeface="Consolas"/>
              </a:rPr>
              <a:t>int</a:t>
            </a:r>
            <a:r>
              <a:rPr lang="en-US" sz="1600" b="1" dirty="0">
                <a:solidFill>
                  <a:srgbClr val="000000"/>
                </a:solidFill>
                <a:latin typeface="Consolas"/>
              </a:rPr>
              <a:t> </a:t>
            </a:r>
            <a:r>
              <a:rPr lang="en-US" sz="1600" b="1" dirty="0" err="1">
                <a:solidFill>
                  <a:srgbClr val="000000"/>
                </a:solidFill>
                <a:latin typeface="Consolas"/>
              </a:rPr>
              <a:t>theOriginY</a:t>
            </a:r>
            <a:r>
              <a:rPr lang="en-US" sz="1600" b="1" dirty="0">
                <a:solidFill>
                  <a:srgbClr val="000000"/>
                </a:solidFill>
                <a:latin typeface="Consolas"/>
              </a:rPr>
              <a:t> ) {</a:t>
            </a:r>
          </a:p>
          <a:p>
            <a:r>
              <a:rPr lang="en-US" sz="1600" dirty="0">
                <a:solidFill>
                  <a:srgbClr val="000000"/>
                </a:solidFill>
                <a:latin typeface="Consolas"/>
              </a:rPr>
              <a:t>   </a:t>
            </a:r>
            <a:r>
              <a:rPr lang="en-US" sz="1600" dirty="0" smtClean="0">
                <a:solidFill>
                  <a:srgbClr val="000000"/>
                </a:solidFill>
                <a:latin typeface="Consolas"/>
              </a:rPr>
              <a:t> </a:t>
            </a:r>
            <a:r>
              <a:rPr lang="en-US" sz="1600" b="1" dirty="0" smtClean="0">
                <a:solidFill>
                  <a:srgbClr val="7F0055"/>
                </a:solidFill>
                <a:latin typeface="Consolas"/>
              </a:rPr>
              <a:t>super</a:t>
            </a:r>
            <a:r>
              <a:rPr lang="en-US" sz="1600" b="1" dirty="0" smtClean="0">
                <a:solidFill>
                  <a:srgbClr val="000000"/>
                </a:solidFill>
                <a:latin typeface="Consolas"/>
              </a:rPr>
              <a:t>(</a:t>
            </a:r>
            <a:r>
              <a:rPr lang="en-US" sz="1600" b="1" dirty="0" err="1" smtClean="0">
                <a:solidFill>
                  <a:srgbClr val="000000"/>
                </a:solidFill>
                <a:latin typeface="Consolas"/>
              </a:rPr>
              <a:t>theAxesLength</a:t>
            </a:r>
            <a:r>
              <a:rPr lang="en-US" sz="1600" b="1" dirty="0">
                <a:solidFill>
                  <a:srgbClr val="000000"/>
                </a:solidFill>
                <a:latin typeface="Consolas"/>
              </a:rPr>
              <a:t>, </a:t>
            </a:r>
            <a:r>
              <a:rPr lang="en-US" sz="1600" b="1" dirty="0" err="1">
                <a:solidFill>
                  <a:srgbClr val="000000"/>
                </a:solidFill>
                <a:latin typeface="Consolas"/>
              </a:rPr>
              <a:t>theOriginX</a:t>
            </a:r>
            <a:r>
              <a:rPr lang="en-US" sz="1600" b="1" dirty="0">
                <a:solidFill>
                  <a:srgbClr val="000000"/>
                </a:solidFill>
                <a:latin typeface="Consolas"/>
              </a:rPr>
              <a:t>, </a:t>
            </a:r>
            <a:r>
              <a:rPr lang="en-US" sz="1600" b="1" dirty="0" err="1">
                <a:solidFill>
                  <a:srgbClr val="000000"/>
                </a:solidFill>
                <a:latin typeface="Consolas"/>
              </a:rPr>
              <a:t>theOriginY</a:t>
            </a:r>
            <a:r>
              <a:rPr lang="en-US" sz="1600" b="1" dirty="0">
                <a:solidFill>
                  <a:srgbClr val="000000"/>
                </a:solidFill>
                <a:latin typeface="Consolas"/>
              </a:rPr>
              <a:t>);        </a:t>
            </a:r>
          </a:p>
          <a:p>
            <a:r>
              <a:rPr lang="en-US" sz="1600" dirty="0">
                <a:solidFill>
                  <a:srgbClr val="000000"/>
                </a:solidFill>
                <a:latin typeface="Consolas"/>
              </a:rPr>
              <a:t>  </a:t>
            </a:r>
            <a:r>
              <a:rPr lang="en-US" sz="1600" dirty="0" smtClean="0">
                <a:solidFill>
                  <a:srgbClr val="000000"/>
                </a:solidFill>
                <a:latin typeface="Consolas"/>
              </a:rPr>
              <a:t>} </a:t>
            </a:r>
            <a:endParaRPr lang="en-US" sz="1600" dirty="0">
              <a:solidFill>
                <a:srgbClr val="000000"/>
              </a:solidFill>
              <a:latin typeface="Consolas"/>
            </a:endParaRPr>
          </a:p>
          <a:p>
            <a:r>
              <a:rPr lang="en-US" sz="1600" dirty="0">
                <a:solidFill>
                  <a:srgbClr val="000000"/>
                </a:solidFill>
                <a:latin typeface="Consolas"/>
              </a:rPr>
              <a:t> </a:t>
            </a:r>
            <a:r>
              <a:rPr lang="en-US" sz="1600" b="1" dirty="0" smtClean="0">
                <a:solidFill>
                  <a:srgbClr val="7F0055"/>
                </a:solidFill>
                <a:latin typeface="Consolas"/>
              </a:rPr>
              <a:t>public</a:t>
            </a:r>
            <a:r>
              <a:rPr lang="en-US" sz="1600" b="1" dirty="0" smtClean="0">
                <a:solidFill>
                  <a:srgbClr val="000000"/>
                </a:solidFill>
                <a:latin typeface="Consolas"/>
              </a:rPr>
              <a:t> </a:t>
            </a:r>
            <a:r>
              <a:rPr lang="en-US" sz="1600" b="1" dirty="0">
                <a:solidFill>
                  <a:srgbClr val="7F0055"/>
                </a:solidFill>
                <a:latin typeface="Consolas"/>
              </a:rPr>
              <a:t>void</a:t>
            </a:r>
            <a:r>
              <a:rPr lang="en-US" sz="1600" b="1" dirty="0">
                <a:solidFill>
                  <a:srgbClr val="000000"/>
                </a:solidFill>
                <a:latin typeface="Consolas"/>
              </a:rPr>
              <a:t> </a:t>
            </a:r>
            <a:r>
              <a:rPr lang="en-US" sz="1600" b="1" dirty="0" err="1">
                <a:solidFill>
                  <a:srgbClr val="000000"/>
                </a:solidFill>
                <a:latin typeface="Consolas"/>
              </a:rPr>
              <a:t>setAxesLength</a:t>
            </a:r>
            <a:r>
              <a:rPr lang="en-US" sz="1600" b="1" dirty="0">
                <a:solidFill>
                  <a:srgbClr val="000000"/>
                </a:solidFill>
                <a:latin typeface="Consolas"/>
              </a:rPr>
              <a:t>(</a:t>
            </a:r>
            <a:r>
              <a:rPr lang="en-US" sz="1600" b="1" dirty="0" err="1">
                <a:solidFill>
                  <a:srgbClr val="7F0055"/>
                </a:solidFill>
                <a:latin typeface="Consolas"/>
              </a:rPr>
              <a:t>int</a:t>
            </a:r>
            <a:r>
              <a:rPr lang="en-US" sz="1600" b="1" dirty="0">
                <a:solidFill>
                  <a:srgbClr val="000000"/>
                </a:solidFill>
                <a:latin typeface="Consolas"/>
              </a:rPr>
              <a:t> </a:t>
            </a:r>
            <a:r>
              <a:rPr lang="en-US" sz="1600" b="1" dirty="0" err="1">
                <a:solidFill>
                  <a:srgbClr val="000000"/>
                </a:solidFill>
                <a:latin typeface="Consolas"/>
              </a:rPr>
              <a:t>newVal</a:t>
            </a:r>
            <a:r>
              <a:rPr lang="en-US" sz="1600" b="1" dirty="0">
                <a:solidFill>
                  <a:srgbClr val="000000"/>
                </a:solidFill>
                <a:latin typeface="Consolas"/>
              </a:rPr>
              <a:t>) {</a:t>
            </a:r>
          </a:p>
          <a:p>
            <a:r>
              <a:rPr lang="en-US" sz="1600" dirty="0">
                <a:solidFill>
                  <a:srgbClr val="000000"/>
                </a:solidFill>
                <a:latin typeface="Consolas"/>
              </a:rPr>
              <a:t>   </a:t>
            </a:r>
            <a:r>
              <a:rPr lang="en-US" sz="1600" dirty="0" smtClean="0">
                <a:solidFill>
                  <a:srgbClr val="000000"/>
                </a:solidFill>
                <a:latin typeface="Consolas"/>
              </a:rPr>
              <a:t> </a:t>
            </a:r>
            <a:r>
              <a:rPr lang="en-US" sz="1600" b="1" dirty="0" err="1" smtClean="0">
                <a:solidFill>
                  <a:srgbClr val="7F0055"/>
                </a:solidFill>
                <a:latin typeface="Consolas"/>
              </a:rPr>
              <a:t>int</a:t>
            </a:r>
            <a:r>
              <a:rPr lang="en-US" sz="1600" b="1" dirty="0" smtClean="0">
                <a:solidFill>
                  <a:srgbClr val="000000"/>
                </a:solidFill>
                <a:latin typeface="Consolas"/>
              </a:rPr>
              <a:t> </a:t>
            </a:r>
            <a:r>
              <a:rPr lang="en-US" sz="1600" b="1" dirty="0" err="1">
                <a:solidFill>
                  <a:srgbClr val="000000"/>
                </a:solidFill>
                <a:latin typeface="Consolas"/>
              </a:rPr>
              <a:t>oldVal</a:t>
            </a:r>
            <a:r>
              <a:rPr lang="en-US" sz="1600" b="1" dirty="0">
                <a:solidFill>
                  <a:srgbClr val="000000"/>
                </a:solidFill>
                <a:latin typeface="Consolas"/>
              </a:rPr>
              <a:t> = </a:t>
            </a:r>
            <a:r>
              <a:rPr lang="en-US" sz="1600" b="1" dirty="0" err="1">
                <a:solidFill>
                  <a:srgbClr val="000000"/>
                </a:solidFill>
                <a:latin typeface="Consolas"/>
              </a:rPr>
              <a:t>getAxesLength</a:t>
            </a:r>
            <a:r>
              <a:rPr lang="en-US" sz="1600" b="1" dirty="0">
                <a:solidFill>
                  <a:srgbClr val="000000"/>
                </a:solidFill>
                <a:latin typeface="Consolas"/>
              </a:rPr>
              <a:t>();</a:t>
            </a:r>
          </a:p>
          <a:p>
            <a:r>
              <a:rPr lang="en-US" sz="1600" dirty="0">
                <a:solidFill>
                  <a:srgbClr val="000000"/>
                </a:solidFill>
                <a:latin typeface="Consolas"/>
              </a:rPr>
              <a:t>    </a:t>
            </a:r>
            <a:r>
              <a:rPr lang="en-US" sz="1600" b="1" dirty="0" err="1">
                <a:solidFill>
                  <a:srgbClr val="7F0055"/>
                </a:solidFill>
                <a:latin typeface="Consolas"/>
              </a:rPr>
              <a:t>super</a:t>
            </a:r>
            <a:r>
              <a:rPr lang="en-US" sz="1600" b="1" dirty="0" err="1">
                <a:solidFill>
                  <a:srgbClr val="000000"/>
                </a:solidFill>
                <a:latin typeface="Consolas"/>
              </a:rPr>
              <a:t>.setAxesLength</a:t>
            </a:r>
            <a:r>
              <a:rPr lang="en-US" sz="1600" b="1" dirty="0">
                <a:solidFill>
                  <a:srgbClr val="000000"/>
                </a:solidFill>
                <a:latin typeface="Consolas"/>
              </a:rPr>
              <a:t>(</a:t>
            </a:r>
            <a:r>
              <a:rPr lang="en-US" sz="1600" b="1" dirty="0" err="1">
                <a:solidFill>
                  <a:srgbClr val="000000"/>
                </a:solidFill>
                <a:latin typeface="Consolas"/>
              </a:rPr>
              <a:t>newVal</a:t>
            </a:r>
            <a:r>
              <a:rPr lang="en-US" sz="1600" b="1" dirty="0">
                <a:solidFill>
                  <a:srgbClr val="000000"/>
                </a:solidFill>
                <a:latin typeface="Consolas"/>
              </a:rPr>
              <a:t>);</a:t>
            </a:r>
          </a:p>
          <a:p>
            <a:r>
              <a:rPr lang="en-US" sz="1600" dirty="0">
                <a:solidFill>
                  <a:srgbClr val="000000"/>
                </a:solidFill>
                <a:latin typeface="Consolas"/>
              </a:rPr>
              <a:t>    </a:t>
            </a:r>
            <a:r>
              <a:rPr lang="en-US" sz="1600" dirty="0" err="1">
                <a:solidFill>
                  <a:srgbClr val="0000C0"/>
                </a:solidFill>
                <a:latin typeface="Consolas"/>
              </a:rPr>
              <a:t>propertySupport</a:t>
            </a:r>
            <a:r>
              <a:rPr lang="en-US" sz="1600" dirty="0" err="1">
                <a:solidFill>
                  <a:srgbClr val="000000"/>
                </a:solidFill>
                <a:latin typeface="Consolas"/>
              </a:rPr>
              <a:t>.notifyAllListeners</a:t>
            </a:r>
            <a:r>
              <a:rPr lang="en-US" sz="1600" dirty="0">
                <a:solidFill>
                  <a:srgbClr val="000000"/>
                </a:solidFill>
                <a:latin typeface="Consolas"/>
              </a:rPr>
              <a:t>(</a:t>
            </a:r>
            <a:r>
              <a:rPr lang="en-US" sz="1600" b="1" dirty="0">
                <a:solidFill>
                  <a:srgbClr val="7F0055"/>
                </a:solidFill>
                <a:latin typeface="Consolas"/>
              </a:rPr>
              <a:t>new</a:t>
            </a:r>
            <a:r>
              <a:rPr lang="en-US" sz="1600" b="1" dirty="0">
                <a:solidFill>
                  <a:srgbClr val="000000"/>
                </a:solidFill>
                <a:latin typeface="Consolas"/>
              </a:rPr>
              <a:t> </a:t>
            </a:r>
            <a:r>
              <a:rPr lang="en-US" sz="1600" b="1" dirty="0" err="1">
                <a:solidFill>
                  <a:srgbClr val="000000"/>
                </a:solidFill>
                <a:latin typeface="Consolas"/>
              </a:rPr>
              <a:t>PropertyChangeEvent</a:t>
            </a:r>
            <a:r>
              <a:rPr lang="en-US" sz="1600" b="1" dirty="0">
                <a:solidFill>
                  <a:srgbClr val="000000"/>
                </a:solidFill>
                <a:latin typeface="Consolas"/>
              </a:rPr>
              <a:t>(</a:t>
            </a:r>
            <a:r>
              <a:rPr lang="en-US" sz="1600" b="1" dirty="0">
                <a:solidFill>
                  <a:srgbClr val="7F0055"/>
                </a:solidFill>
                <a:latin typeface="Consolas"/>
              </a:rPr>
              <a:t>this</a:t>
            </a:r>
            <a:r>
              <a:rPr lang="en-US" sz="1600" b="1" dirty="0">
                <a:solidFill>
                  <a:srgbClr val="000000"/>
                </a:solidFill>
                <a:latin typeface="Consolas"/>
              </a:rPr>
              <a:t>, </a:t>
            </a:r>
            <a:r>
              <a:rPr lang="en-US" sz="1600" b="1" dirty="0">
                <a:solidFill>
                  <a:srgbClr val="2A00FF"/>
                </a:solidFill>
                <a:latin typeface="Consolas"/>
              </a:rPr>
              <a:t>"</a:t>
            </a:r>
            <a:r>
              <a:rPr lang="en-US" sz="1600" b="1" dirty="0" err="1">
                <a:solidFill>
                  <a:srgbClr val="2A00FF"/>
                </a:solidFill>
                <a:latin typeface="Consolas"/>
              </a:rPr>
              <a:t>axesLength</a:t>
            </a:r>
            <a:r>
              <a:rPr lang="en-US" sz="1600" b="1" dirty="0">
                <a:solidFill>
                  <a:srgbClr val="2A00FF"/>
                </a:solidFill>
                <a:latin typeface="Consolas"/>
              </a:rPr>
              <a:t>"</a:t>
            </a:r>
            <a:r>
              <a:rPr lang="en-US" sz="1600" b="1" dirty="0">
                <a:solidFill>
                  <a:srgbClr val="000000"/>
                </a:solidFill>
                <a:latin typeface="Consolas"/>
              </a:rPr>
              <a:t>, </a:t>
            </a:r>
            <a:r>
              <a:rPr lang="en-US" sz="1600" b="1" dirty="0" err="1">
                <a:solidFill>
                  <a:srgbClr val="000000"/>
                </a:solidFill>
                <a:latin typeface="Consolas"/>
              </a:rPr>
              <a:t>oldVal</a:t>
            </a:r>
            <a:r>
              <a:rPr lang="en-US" sz="1600" b="1" dirty="0">
                <a:solidFill>
                  <a:srgbClr val="000000"/>
                </a:solidFill>
                <a:latin typeface="Consolas"/>
              </a:rPr>
              <a:t>,</a:t>
            </a:r>
          </a:p>
          <a:p>
            <a:r>
              <a:rPr lang="en-US" sz="1600" dirty="0" err="1">
                <a:solidFill>
                  <a:srgbClr val="000000"/>
                </a:solidFill>
                <a:latin typeface="Consolas"/>
              </a:rPr>
              <a:t>newVal</a:t>
            </a:r>
            <a:r>
              <a:rPr lang="en-US" sz="1600" dirty="0">
                <a:solidFill>
                  <a:srgbClr val="000000"/>
                </a:solidFill>
                <a:latin typeface="Consolas"/>
              </a:rPr>
              <a:t>));</a:t>
            </a:r>
          </a:p>
          <a:p>
            <a:r>
              <a:rPr lang="en-US" sz="1600" dirty="0">
                <a:solidFill>
                  <a:srgbClr val="000000"/>
                </a:solidFill>
                <a:latin typeface="Consolas"/>
              </a:rPr>
              <a:t>    </a:t>
            </a:r>
            <a:r>
              <a:rPr lang="en-US" sz="1600" dirty="0" err="1" smtClean="0">
                <a:solidFill>
                  <a:srgbClr val="0000C0"/>
                </a:solidFill>
                <a:latin typeface="Consolas"/>
              </a:rPr>
              <a:t>propertySupport</a:t>
            </a:r>
            <a:r>
              <a:rPr lang="en-US" sz="1600" dirty="0">
                <a:solidFill>
                  <a:srgbClr val="000000"/>
                </a:solidFill>
                <a:latin typeface="Consolas"/>
              </a:rPr>
              <a:t>. </a:t>
            </a:r>
            <a:r>
              <a:rPr lang="en-US" sz="1600" dirty="0" err="1">
                <a:solidFill>
                  <a:srgbClr val="000000"/>
                </a:solidFill>
                <a:latin typeface="Consolas"/>
              </a:rPr>
              <a:t>notifyAllListeners</a:t>
            </a:r>
            <a:r>
              <a:rPr lang="en-US" sz="1600" dirty="0">
                <a:solidFill>
                  <a:srgbClr val="000000"/>
                </a:solidFill>
                <a:latin typeface="Consolas"/>
              </a:rPr>
              <a:t>(</a:t>
            </a:r>
            <a:r>
              <a:rPr lang="en-US" sz="1600" b="1" dirty="0">
                <a:solidFill>
                  <a:srgbClr val="7F0055"/>
                </a:solidFill>
                <a:latin typeface="Consolas"/>
              </a:rPr>
              <a:t>new</a:t>
            </a:r>
            <a:r>
              <a:rPr lang="en-US" sz="1600" b="1" dirty="0">
                <a:solidFill>
                  <a:srgbClr val="000000"/>
                </a:solidFill>
                <a:latin typeface="Consolas"/>
              </a:rPr>
              <a:t> </a:t>
            </a:r>
            <a:r>
              <a:rPr lang="en-US" sz="1600" b="1" dirty="0" err="1">
                <a:solidFill>
                  <a:srgbClr val="000000"/>
                </a:solidFill>
                <a:latin typeface="Consolas"/>
              </a:rPr>
              <a:t>PropertyChangeEvent</a:t>
            </a:r>
            <a:r>
              <a:rPr lang="en-US" sz="1600" b="1" dirty="0">
                <a:solidFill>
                  <a:srgbClr val="000000"/>
                </a:solidFill>
                <a:latin typeface="Consolas"/>
              </a:rPr>
              <a:t>(</a:t>
            </a:r>
            <a:r>
              <a:rPr lang="en-US" sz="1600" b="1" dirty="0">
                <a:solidFill>
                  <a:srgbClr val="7F0055"/>
                </a:solidFill>
                <a:latin typeface="Consolas"/>
              </a:rPr>
              <a:t>this</a:t>
            </a:r>
            <a:r>
              <a:rPr lang="en-US" sz="1600" b="1" dirty="0">
                <a:solidFill>
                  <a:srgbClr val="000000"/>
                </a:solidFill>
                <a:latin typeface="Consolas"/>
              </a:rPr>
              <a:t>, </a:t>
            </a:r>
            <a:r>
              <a:rPr lang="en-US" sz="1600" b="1" dirty="0">
                <a:solidFill>
                  <a:srgbClr val="2A00FF"/>
                </a:solidFill>
                <a:latin typeface="Consolas"/>
              </a:rPr>
              <a:t>"</a:t>
            </a:r>
            <a:r>
              <a:rPr lang="en-US" sz="1600" b="1" dirty="0" err="1">
                <a:solidFill>
                  <a:srgbClr val="2A00FF"/>
                </a:solidFill>
                <a:latin typeface="Consolas"/>
              </a:rPr>
              <a:t>XAxis</a:t>
            </a:r>
            <a:r>
              <a:rPr lang="en-US" sz="1600" b="1" dirty="0">
                <a:solidFill>
                  <a:srgbClr val="2A00FF"/>
                </a:solidFill>
                <a:latin typeface="Consolas"/>
              </a:rPr>
              <a:t>"</a:t>
            </a:r>
            <a:r>
              <a:rPr lang="en-US" sz="1600" b="1" dirty="0">
                <a:solidFill>
                  <a:srgbClr val="000000"/>
                </a:solidFill>
                <a:latin typeface="Consolas"/>
              </a:rPr>
              <a:t>, </a:t>
            </a:r>
            <a:r>
              <a:rPr lang="en-US" sz="1600" b="1" dirty="0" err="1">
                <a:solidFill>
                  <a:srgbClr val="0000C0"/>
                </a:solidFill>
                <a:latin typeface="Consolas"/>
              </a:rPr>
              <a:t>xAxis</a:t>
            </a:r>
            <a:r>
              <a:rPr lang="en-US" sz="1600" b="1" dirty="0">
                <a:solidFill>
                  <a:srgbClr val="000000"/>
                </a:solidFill>
                <a:latin typeface="Consolas"/>
              </a:rPr>
              <a:t>, </a:t>
            </a:r>
            <a:r>
              <a:rPr lang="en-US" sz="1600" b="1" dirty="0" err="1">
                <a:solidFill>
                  <a:srgbClr val="0000C0"/>
                </a:solidFill>
                <a:latin typeface="Consolas"/>
              </a:rPr>
              <a:t>xAxis</a:t>
            </a:r>
            <a:r>
              <a:rPr lang="en-US" sz="1600" b="1" dirty="0">
                <a:solidFill>
                  <a:srgbClr val="000000"/>
                </a:solidFill>
                <a:latin typeface="Consolas"/>
              </a:rPr>
              <a:t>));</a:t>
            </a:r>
          </a:p>
          <a:p>
            <a:r>
              <a:rPr lang="en-US" sz="1600" dirty="0">
                <a:solidFill>
                  <a:srgbClr val="000000"/>
                </a:solidFill>
                <a:latin typeface="Consolas"/>
              </a:rPr>
              <a:t>    </a:t>
            </a:r>
            <a:r>
              <a:rPr lang="en-US" sz="1600" dirty="0" err="1" smtClean="0">
                <a:solidFill>
                  <a:srgbClr val="0000C0"/>
                </a:solidFill>
                <a:latin typeface="Consolas"/>
              </a:rPr>
              <a:t>propertySupport</a:t>
            </a:r>
            <a:r>
              <a:rPr lang="en-US" sz="1600" dirty="0">
                <a:solidFill>
                  <a:srgbClr val="000000"/>
                </a:solidFill>
                <a:latin typeface="Consolas"/>
              </a:rPr>
              <a:t>. </a:t>
            </a:r>
            <a:r>
              <a:rPr lang="en-US" sz="1600" dirty="0" err="1">
                <a:solidFill>
                  <a:srgbClr val="000000"/>
                </a:solidFill>
                <a:latin typeface="Consolas"/>
              </a:rPr>
              <a:t>notifyAllListeners</a:t>
            </a:r>
            <a:r>
              <a:rPr lang="en-US" sz="1600" dirty="0">
                <a:solidFill>
                  <a:srgbClr val="000000"/>
                </a:solidFill>
                <a:latin typeface="Consolas"/>
              </a:rPr>
              <a:t>(</a:t>
            </a:r>
            <a:r>
              <a:rPr lang="en-US" sz="1600" b="1" dirty="0">
                <a:solidFill>
                  <a:srgbClr val="7F0055"/>
                </a:solidFill>
                <a:latin typeface="Consolas"/>
              </a:rPr>
              <a:t>new</a:t>
            </a:r>
            <a:r>
              <a:rPr lang="en-US" sz="1600" b="1" dirty="0">
                <a:solidFill>
                  <a:srgbClr val="000000"/>
                </a:solidFill>
                <a:latin typeface="Consolas"/>
              </a:rPr>
              <a:t> </a:t>
            </a:r>
            <a:r>
              <a:rPr lang="en-US" sz="1600" b="1" dirty="0" err="1">
                <a:solidFill>
                  <a:srgbClr val="000000"/>
                </a:solidFill>
                <a:latin typeface="Consolas"/>
              </a:rPr>
              <a:t>PropertyChangeEvent</a:t>
            </a:r>
            <a:r>
              <a:rPr lang="en-US" sz="1600" b="1" dirty="0">
                <a:solidFill>
                  <a:srgbClr val="000000"/>
                </a:solidFill>
                <a:latin typeface="Consolas"/>
              </a:rPr>
              <a:t>(</a:t>
            </a:r>
            <a:r>
              <a:rPr lang="en-US" sz="1600" b="1" dirty="0">
                <a:solidFill>
                  <a:srgbClr val="7F0055"/>
                </a:solidFill>
                <a:latin typeface="Consolas"/>
              </a:rPr>
              <a:t>this</a:t>
            </a:r>
            <a:r>
              <a:rPr lang="en-US" sz="1600" b="1" dirty="0">
                <a:solidFill>
                  <a:srgbClr val="000000"/>
                </a:solidFill>
                <a:latin typeface="Consolas"/>
              </a:rPr>
              <a:t>, </a:t>
            </a:r>
            <a:r>
              <a:rPr lang="en-US" sz="1600" b="1" dirty="0">
                <a:solidFill>
                  <a:srgbClr val="2A00FF"/>
                </a:solidFill>
                <a:latin typeface="Consolas"/>
              </a:rPr>
              <a:t>"</a:t>
            </a:r>
            <a:r>
              <a:rPr lang="en-US" sz="1600" b="1" dirty="0" err="1">
                <a:solidFill>
                  <a:srgbClr val="2A00FF"/>
                </a:solidFill>
                <a:latin typeface="Consolas"/>
              </a:rPr>
              <a:t>YAxis</a:t>
            </a:r>
            <a:r>
              <a:rPr lang="en-US" sz="1600" b="1" dirty="0">
                <a:solidFill>
                  <a:srgbClr val="2A00FF"/>
                </a:solidFill>
                <a:latin typeface="Consolas"/>
              </a:rPr>
              <a:t>"</a:t>
            </a:r>
            <a:r>
              <a:rPr lang="en-US" sz="1600" b="1" dirty="0">
                <a:solidFill>
                  <a:srgbClr val="000000"/>
                </a:solidFill>
                <a:latin typeface="Consolas"/>
              </a:rPr>
              <a:t>, </a:t>
            </a:r>
            <a:r>
              <a:rPr lang="en-US" sz="1600" b="1" dirty="0" err="1">
                <a:solidFill>
                  <a:srgbClr val="0000C0"/>
                </a:solidFill>
                <a:latin typeface="Consolas"/>
              </a:rPr>
              <a:t>yAxis</a:t>
            </a:r>
            <a:r>
              <a:rPr lang="en-US" sz="1600" b="1" dirty="0">
                <a:solidFill>
                  <a:srgbClr val="000000"/>
                </a:solidFill>
                <a:latin typeface="Consolas"/>
              </a:rPr>
              <a:t>, </a:t>
            </a:r>
            <a:r>
              <a:rPr lang="en-US" sz="1600" b="1" dirty="0" err="1">
                <a:solidFill>
                  <a:srgbClr val="0000C0"/>
                </a:solidFill>
                <a:latin typeface="Consolas"/>
              </a:rPr>
              <a:t>yAxis</a:t>
            </a:r>
            <a:r>
              <a:rPr lang="en-US" sz="1600" b="1" dirty="0">
                <a:solidFill>
                  <a:srgbClr val="000000"/>
                </a:solidFill>
                <a:latin typeface="Consolas"/>
              </a:rPr>
              <a:t>));</a:t>
            </a:r>
          </a:p>
          <a:p>
            <a:r>
              <a:rPr lang="en-US" sz="1600" dirty="0">
                <a:solidFill>
                  <a:srgbClr val="000000"/>
                </a:solidFill>
                <a:latin typeface="Consolas"/>
              </a:rPr>
              <a:t>    </a:t>
            </a:r>
            <a:r>
              <a:rPr lang="en-US" sz="1600" dirty="0" err="1" smtClean="0">
                <a:solidFill>
                  <a:srgbClr val="0000C0"/>
                </a:solidFill>
                <a:latin typeface="Consolas"/>
              </a:rPr>
              <a:t>propertySupport</a:t>
            </a:r>
            <a:r>
              <a:rPr lang="en-US" sz="1600" dirty="0" err="1" smtClean="0">
                <a:solidFill>
                  <a:srgbClr val="000000"/>
                </a:solidFill>
                <a:latin typeface="Consolas"/>
              </a:rPr>
              <a:t>.notifyAllListeners</a:t>
            </a:r>
            <a:r>
              <a:rPr lang="en-US" sz="1600" dirty="0" smtClean="0">
                <a:solidFill>
                  <a:srgbClr val="000000"/>
                </a:solidFill>
                <a:latin typeface="Consolas"/>
              </a:rPr>
              <a:t>(</a:t>
            </a:r>
            <a:r>
              <a:rPr lang="en-US" sz="1600" b="1" dirty="0" smtClean="0">
                <a:solidFill>
                  <a:srgbClr val="7F0055"/>
                </a:solidFill>
                <a:latin typeface="Consolas"/>
              </a:rPr>
              <a:t>new</a:t>
            </a:r>
            <a:r>
              <a:rPr lang="en-US" sz="1600" b="1" dirty="0" smtClean="0">
                <a:solidFill>
                  <a:srgbClr val="000000"/>
                </a:solidFill>
                <a:latin typeface="Consolas"/>
              </a:rPr>
              <a:t> </a:t>
            </a:r>
            <a:r>
              <a:rPr lang="en-US" sz="1600" b="1" dirty="0" err="1">
                <a:solidFill>
                  <a:srgbClr val="000000"/>
                </a:solidFill>
                <a:latin typeface="Consolas"/>
              </a:rPr>
              <a:t>PropertyChangeEvent</a:t>
            </a:r>
            <a:r>
              <a:rPr lang="en-US" sz="1600" b="1" dirty="0">
                <a:solidFill>
                  <a:srgbClr val="000000"/>
                </a:solidFill>
                <a:latin typeface="Consolas"/>
              </a:rPr>
              <a:t>( </a:t>
            </a:r>
            <a:r>
              <a:rPr lang="en-US" sz="1600" b="1" dirty="0">
                <a:solidFill>
                  <a:srgbClr val="7F0055"/>
                </a:solidFill>
                <a:latin typeface="Consolas"/>
              </a:rPr>
              <a:t>this</a:t>
            </a:r>
            <a:r>
              <a:rPr lang="en-US" sz="1600" b="1" dirty="0">
                <a:solidFill>
                  <a:srgbClr val="000000"/>
                </a:solidFill>
                <a:latin typeface="Consolas"/>
              </a:rPr>
              <a:t>, </a:t>
            </a:r>
            <a:r>
              <a:rPr lang="en-US" sz="1600" b="1" dirty="0">
                <a:solidFill>
                  <a:srgbClr val="2A00FF"/>
                </a:solidFill>
                <a:latin typeface="Consolas"/>
              </a:rPr>
              <a:t>"</a:t>
            </a:r>
            <a:r>
              <a:rPr lang="en-US" sz="1600" b="1" dirty="0" err="1">
                <a:solidFill>
                  <a:srgbClr val="2A00FF"/>
                </a:solidFill>
                <a:latin typeface="Consolas"/>
              </a:rPr>
              <a:t>XLabel</a:t>
            </a:r>
            <a:r>
              <a:rPr lang="en-US" sz="1600" b="1" dirty="0">
                <a:solidFill>
                  <a:srgbClr val="2A00FF"/>
                </a:solidFill>
                <a:latin typeface="Consolas"/>
              </a:rPr>
              <a:t>"</a:t>
            </a:r>
            <a:r>
              <a:rPr lang="en-US" sz="1600" b="1" dirty="0">
                <a:solidFill>
                  <a:srgbClr val="000000"/>
                </a:solidFill>
                <a:latin typeface="Consolas"/>
              </a:rPr>
              <a:t>, </a:t>
            </a:r>
            <a:r>
              <a:rPr lang="en-US" sz="1600" b="1" dirty="0" err="1">
                <a:solidFill>
                  <a:srgbClr val="0000C0"/>
                </a:solidFill>
                <a:latin typeface="Consolas"/>
              </a:rPr>
              <a:t>xLabel</a:t>
            </a:r>
            <a:r>
              <a:rPr lang="en-US" sz="1600" b="1" dirty="0">
                <a:solidFill>
                  <a:srgbClr val="000000"/>
                </a:solidFill>
                <a:latin typeface="Consolas"/>
              </a:rPr>
              <a:t>, </a:t>
            </a:r>
            <a:r>
              <a:rPr lang="en-US" sz="1600" b="1" dirty="0" err="1">
                <a:solidFill>
                  <a:srgbClr val="0000C0"/>
                </a:solidFill>
                <a:latin typeface="Consolas"/>
              </a:rPr>
              <a:t>xLabel</a:t>
            </a:r>
            <a:r>
              <a:rPr lang="en-US" sz="1600" b="1" dirty="0">
                <a:solidFill>
                  <a:srgbClr val="000000"/>
                </a:solidFill>
                <a:latin typeface="Consolas"/>
              </a:rPr>
              <a:t>));</a:t>
            </a:r>
          </a:p>
          <a:p>
            <a:r>
              <a:rPr lang="en-US" sz="1600" dirty="0">
                <a:solidFill>
                  <a:srgbClr val="000000"/>
                </a:solidFill>
                <a:latin typeface="Consolas"/>
              </a:rPr>
              <a:t>    </a:t>
            </a:r>
            <a:r>
              <a:rPr lang="en-US" sz="1600" dirty="0" err="1" smtClean="0">
                <a:solidFill>
                  <a:srgbClr val="0000C0"/>
                </a:solidFill>
                <a:latin typeface="Consolas"/>
              </a:rPr>
              <a:t>propertySupport</a:t>
            </a:r>
            <a:r>
              <a:rPr lang="en-US" sz="1600" dirty="0" err="1" smtClean="0">
                <a:solidFill>
                  <a:srgbClr val="000000"/>
                </a:solidFill>
                <a:latin typeface="Consolas"/>
              </a:rPr>
              <a:t>.notifyAllListeners</a:t>
            </a:r>
            <a:r>
              <a:rPr lang="en-US" sz="1600" dirty="0" smtClean="0">
                <a:solidFill>
                  <a:srgbClr val="000000"/>
                </a:solidFill>
                <a:latin typeface="Consolas"/>
              </a:rPr>
              <a:t>(</a:t>
            </a:r>
            <a:r>
              <a:rPr lang="en-US" sz="1600" b="1" dirty="0" smtClean="0">
                <a:solidFill>
                  <a:srgbClr val="7F0055"/>
                </a:solidFill>
                <a:latin typeface="Consolas"/>
              </a:rPr>
              <a:t>new</a:t>
            </a:r>
            <a:r>
              <a:rPr lang="en-US" sz="1600" b="1" dirty="0" smtClean="0">
                <a:solidFill>
                  <a:srgbClr val="000000"/>
                </a:solidFill>
                <a:latin typeface="Consolas"/>
              </a:rPr>
              <a:t> </a:t>
            </a:r>
            <a:r>
              <a:rPr lang="en-US" sz="1600" b="1" dirty="0" err="1">
                <a:solidFill>
                  <a:srgbClr val="000000"/>
                </a:solidFill>
                <a:latin typeface="Consolas"/>
              </a:rPr>
              <a:t>PropertyChangeEvent</a:t>
            </a:r>
            <a:r>
              <a:rPr lang="en-US" sz="1600" b="1" dirty="0">
                <a:solidFill>
                  <a:srgbClr val="000000"/>
                </a:solidFill>
                <a:latin typeface="Consolas"/>
              </a:rPr>
              <a:t>(</a:t>
            </a:r>
          </a:p>
          <a:p>
            <a:r>
              <a:rPr lang="en-US" sz="1600" dirty="0">
                <a:solidFill>
                  <a:srgbClr val="000000"/>
                </a:solidFill>
                <a:latin typeface="Consolas"/>
              </a:rPr>
              <a:t>   </a:t>
            </a:r>
            <a:r>
              <a:rPr lang="en-US" sz="1600" b="1" dirty="0">
                <a:solidFill>
                  <a:srgbClr val="7F0055"/>
                </a:solidFill>
                <a:latin typeface="Consolas"/>
              </a:rPr>
              <a:t>this</a:t>
            </a:r>
            <a:r>
              <a:rPr lang="en-US" sz="1600" b="1" dirty="0">
                <a:solidFill>
                  <a:srgbClr val="000000"/>
                </a:solidFill>
                <a:latin typeface="Consolas"/>
              </a:rPr>
              <a:t>, </a:t>
            </a:r>
            <a:r>
              <a:rPr lang="en-US" sz="1600" b="1" dirty="0">
                <a:solidFill>
                  <a:srgbClr val="2A00FF"/>
                </a:solidFill>
                <a:latin typeface="Consolas"/>
              </a:rPr>
              <a:t>"</a:t>
            </a:r>
            <a:r>
              <a:rPr lang="en-US" sz="1600" b="1" dirty="0" err="1">
                <a:solidFill>
                  <a:srgbClr val="2A00FF"/>
                </a:solidFill>
                <a:latin typeface="Consolas"/>
              </a:rPr>
              <a:t>YLabel</a:t>
            </a:r>
            <a:r>
              <a:rPr lang="en-US" sz="1600" b="1" dirty="0">
                <a:solidFill>
                  <a:srgbClr val="2A00FF"/>
                </a:solidFill>
                <a:latin typeface="Consolas"/>
              </a:rPr>
              <a:t>"</a:t>
            </a:r>
            <a:r>
              <a:rPr lang="en-US" sz="1600" b="1" dirty="0">
                <a:solidFill>
                  <a:srgbClr val="000000"/>
                </a:solidFill>
                <a:latin typeface="Consolas"/>
              </a:rPr>
              <a:t>, </a:t>
            </a:r>
            <a:r>
              <a:rPr lang="en-US" sz="1600" b="1" dirty="0" err="1">
                <a:solidFill>
                  <a:srgbClr val="0000C0"/>
                </a:solidFill>
                <a:latin typeface="Consolas"/>
              </a:rPr>
              <a:t>yLabel</a:t>
            </a:r>
            <a:r>
              <a:rPr lang="en-US" sz="1600" b="1" dirty="0">
                <a:solidFill>
                  <a:srgbClr val="000000"/>
                </a:solidFill>
                <a:latin typeface="Consolas"/>
              </a:rPr>
              <a:t>, </a:t>
            </a:r>
            <a:r>
              <a:rPr lang="en-US" sz="1600" b="1" dirty="0" err="1">
                <a:solidFill>
                  <a:srgbClr val="0000C0"/>
                </a:solidFill>
                <a:latin typeface="Consolas"/>
              </a:rPr>
              <a:t>yLabel</a:t>
            </a:r>
            <a:r>
              <a:rPr lang="en-US" sz="1600" b="1" dirty="0">
                <a:solidFill>
                  <a:srgbClr val="000000"/>
                </a:solidFill>
                <a:latin typeface="Consolas"/>
              </a:rPr>
              <a:t>));</a:t>
            </a:r>
          </a:p>
          <a:p>
            <a:r>
              <a:rPr lang="en-US" sz="1600" dirty="0">
                <a:solidFill>
                  <a:srgbClr val="000000"/>
                </a:solidFill>
                <a:latin typeface="Consolas"/>
              </a:rPr>
              <a:t>    }</a:t>
            </a:r>
            <a:r>
              <a:rPr lang="en-US" sz="1600" dirty="0" smtClean="0"/>
              <a:t>}   </a:t>
            </a:r>
            <a:endParaRPr lang="en-US" sz="1600" dirty="0"/>
          </a:p>
        </p:txBody>
      </p:sp>
      <p:sp>
        <p:nvSpPr>
          <p:cNvPr id="34" name="TextBox 33"/>
          <p:cNvSpPr txBox="1"/>
          <p:nvPr/>
        </p:nvSpPr>
        <p:spPr>
          <a:xfrm>
            <a:off x="5029200" y="1472573"/>
            <a:ext cx="3200400"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dirty="0" smtClean="0"/>
              <a:t>Ask ObjectEditor to recreate  and redraw the axes and label!</a:t>
            </a:r>
            <a:endParaRPr lang="en-US" dirty="0"/>
          </a:p>
        </p:txBody>
      </p:sp>
      <p:cxnSp>
        <p:nvCxnSpPr>
          <p:cNvPr id="18" name="Straight Arrow Connector 17"/>
          <p:cNvCxnSpPr>
            <a:stCxn id="34" idx="1"/>
          </p:cNvCxnSpPr>
          <p:nvPr/>
        </p:nvCxnSpPr>
        <p:spPr>
          <a:xfrm flipH="1">
            <a:off x="2362200" y="1934238"/>
            <a:ext cx="2667000" cy="289113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34" idx="1"/>
          </p:cNvCxnSpPr>
          <p:nvPr/>
        </p:nvCxnSpPr>
        <p:spPr>
          <a:xfrm flipH="1">
            <a:off x="2362200" y="1934238"/>
            <a:ext cx="2667000" cy="334833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34" idx="1"/>
          </p:cNvCxnSpPr>
          <p:nvPr/>
        </p:nvCxnSpPr>
        <p:spPr>
          <a:xfrm flipH="1">
            <a:off x="2362200" y="1934238"/>
            <a:ext cx="2667000" cy="388173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5033158" y="2895600"/>
            <a:ext cx="3200400"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dirty="0" smtClean="0"/>
              <a:t>Inefficient, but will work</a:t>
            </a:r>
            <a:endParaRPr lang="en-US" dirty="0"/>
          </a:p>
        </p:txBody>
      </p:sp>
      <p:cxnSp>
        <p:nvCxnSpPr>
          <p:cNvPr id="37" name="Straight Arrow Connector 36"/>
          <p:cNvCxnSpPr>
            <a:stCxn id="34" idx="1"/>
          </p:cNvCxnSpPr>
          <p:nvPr/>
        </p:nvCxnSpPr>
        <p:spPr>
          <a:xfrm flipH="1">
            <a:off x="2362200" y="1934238"/>
            <a:ext cx="2667000" cy="441067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029200" y="3400909"/>
            <a:ext cx="3200400" cy="120032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dirty="0" smtClean="0"/>
              <a:t>All getters of label and lines will be called as view does not know which part of label/line changes.</a:t>
            </a:r>
            <a:endParaRPr lang="en-US" dirty="0"/>
          </a:p>
        </p:txBody>
      </p:sp>
      <p:sp>
        <p:nvSpPr>
          <p:cNvPr id="11" name="Rectangle 10"/>
          <p:cNvSpPr/>
          <p:nvPr/>
        </p:nvSpPr>
        <p:spPr>
          <a:xfrm>
            <a:off x="5033158" y="4787272"/>
            <a:ext cx="3196442" cy="9906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What if we announce some but not all changes</a:t>
            </a:r>
            <a:endParaRPr lang="en-US" dirty="0"/>
          </a:p>
        </p:txBody>
      </p:sp>
      <p:cxnSp>
        <p:nvCxnSpPr>
          <p:cNvPr id="13" name="Straight Connector 12"/>
          <p:cNvCxnSpPr/>
          <p:nvPr/>
        </p:nvCxnSpPr>
        <p:spPr>
          <a:xfrm flipV="1">
            <a:off x="838200" y="6171179"/>
            <a:ext cx="4343400" cy="25698"/>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689758" y="5638800"/>
            <a:ext cx="4343400" cy="0"/>
          </a:xfrm>
          <a:prstGeom prst="line">
            <a:avLst/>
          </a:prstGeom>
        </p:spPr>
        <p:style>
          <a:lnRef idx="2">
            <a:schemeClr val="accent1"/>
          </a:lnRef>
          <a:fillRef idx="0">
            <a:schemeClr val="accent1"/>
          </a:fillRef>
          <a:effectRef idx="1">
            <a:schemeClr val="accent1"/>
          </a:effectRef>
          <a:fontRef idx="minor">
            <a:schemeClr val="tx1"/>
          </a:fontRef>
        </p:style>
      </p:cxn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3642788522"/>
      </p:ext>
    </p:extLst>
  </p:cSld>
  <p:clrMapOvr>
    <a:masterClrMapping/>
  </p:clrMapOvr>
  <p:transition advTm="21381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3"/>
                </p:tgtEl>
              </p:cMediaNode>
            </p:audio>
          </p:childTnLst>
        </p:cTn>
      </p:par>
    </p:tnLst>
    <p:bldLst>
      <p:bldP spid="34" grpId="0" animBg="1"/>
      <p:bldP spid="30" grpId="0" animBg="1"/>
      <p:bldP spid="39"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Partially Observable Object</a:t>
            </a:r>
            <a:endParaRPr lang="en-US" dirty="0"/>
          </a:p>
        </p:txBody>
      </p:sp>
      <p:sp>
        <p:nvSpPr>
          <p:cNvPr id="3" name="Content Placeholder 2"/>
          <p:cNvSpPr>
            <a:spLocks noGrp="1"/>
          </p:cNvSpPr>
          <p:nvPr>
            <p:ph sz="quarter" idx="1"/>
          </p:nvPr>
        </p:nvSpPr>
        <p:spPr/>
        <p:txBody>
          <a:bodyPr/>
          <a:lstStyle/>
          <a:p>
            <a:r>
              <a:rPr lang="en-US" dirty="0" smtClean="0"/>
              <a:t>An object may announce changes to only some of its properties</a:t>
            </a:r>
          </a:p>
          <a:p>
            <a:pPr lvl="1"/>
            <a:r>
              <a:rPr lang="en-US" dirty="0" smtClean="0"/>
              <a:t>A label may announce location change but not size changes.</a:t>
            </a:r>
          </a:p>
          <a:p>
            <a:r>
              <a:rPr lang="en-US" dirty="0" smtClean="0"/>
              <a:t>Only some of the values assigned to properties of an object may themselves announce changes</a:t>
            </a:r>
          </a:p>
          <a:p>
            <a:pPr lvl="1"/>
            <a:r>
              <a:rPr lang="en-US" dirty="0" smtClean="0"/>
              <a:t>Labels of </a:t>
            </a:r>
            <a:r>
              <a:rPr lang="en-US" dirty="0" err="1" smtClean="0"/>
              <a:t>ACartesianPoint</a:t>
            </a:r>
            <a:r>
              <a:rPr lang="en-US" dirty="0" smtClean="0"/>
              <a:t> may announce changes but not its Axes.</a:t>
            </a:r>
          </a:p>
          <a:p>
            <a:r>
              <a:rPr lang="en-US" dirty="0" smtClean="0"/>
              <a:t>For full </a:t>
            </a:r>
            <a:r>
              <a:rPr lang="en-US" dirty="0" err="1" smtClean="0"/>
              <a:t>autorefresh</a:t>
            </a:r>
            <a:endParaRPr lang="en-US" dirty="0" smtClean="0"/>
          </a:p>
          <a:p>
            <a:pPr lvl="1"/>
            <a:r>
              <a:rPr lang="en-US" dirty="0" smtClean="0"/>
              <a:t>Every change in logical structure must be announced</a:t>
            </a:r>
          </a:p>
          <a:p>
            <a:pPr lvl="1"/>
            <a:r>
              <a:rPr lang="en-US" dirty="0" smtClean="0"/>
              <a:t>Tedious</a:t>
            </a:r>
          </a:p>
          <a:p>
            <a:pPr lvl="1"/>
            <a:r>
              <a:rPr lang="en-US" dirty="0" smtClean="0"/>
              <a:t>That is why ObjectEditor </a:t>
            </a:r>
            <a:r>
              <a:rPr lang="en-US" smtClean="0"/>
              <a:t>calls refresh </a:t>
            </a:r>
            <a:r>
              <a:rPr lang="en-US" dirty="0" smtClean="0"/>
              <a:t>after each method call</a:t>
            </a:r>
          </a:p>
          <a:p>
            <a:pPr lvl="1"/>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p:transition advTm="760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Dependent Values in Children</a:t>
            </a:r>
            <a:endParaRPr lang="en-US" dirty="0"/>
          </a:p>
        </p:txBody>
      </p:sp>
      <p:sp>
        <p:nvSpPr>
          <p:cNvPr id="5" name="Rectangle 4"/>
          <p:cNvSpPr/>
          <p:nvPr/>
        </p:nvSpPr>
        <p:spPr>
          <a:xfrm>
            <a:off x="304800" y="1143000"/>
            <a:ext cx="7696200" cy="3810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b="1" dirty="0">
                <a:solidFill>
                  <a:srgbClr val="7F0055"/>
                </a:solidFill>
                <a:latin typeface="Consolas"/>
              </a:rPr>
              <a:t>public</a:t>
            </a:r>
            <a:r>
              <a:rPr lang="en-US" sz="1600" b="1" dirty="0">
                <a:solidFill>
                  <a:srgbClr val="000000"/>
                </a:solidFill>
                <a:latin typeface="Consolas"/>
              </a:rPr>
              <a:t> </a:t>
            </a:r>
            <a:r>
              <a:rPr lang="en-US" sz="1600" b="1" dirty="0">
                <a:solidFill>
                  <a:srgbClr val="7F0055"/>
                </a:solidFill>
                <a:latin typeface="Consolas"/>
              </a:rPr>
              <a:t>void</a:t>
            </a:r>
            <a:r>
              <a:rPr lang="en-US" sz="1600" b="1" dirty="0">
                <a:solidFill>
                  <a:srgbClr val="000000"/>
                </a:solidFill>
                <a:latin typeface="Consolas"/>
              </a:rPr>
              <a:t> </a:t>
            </a:r>
            <a:r>
              <a:rPr lang="en-US" sz="1600" b="1" dirty="0" err="1">
                <a:solidFill>
                  <a:srgbClr val="000000"/>
                </a:solidFill>
                <a:latin typeface="Consolas"/>
              </a:rPr>
              <a:t>setAxesLength</a:t>
            </a:r>
            <a:r>
              <a:rPr lang="en-US" sz="1600" b="1" dirty="0">
                <a:solidFill>
                  <a:srgbClr val="000000"/>
                </a:solidFill>
                <a:latin typeface="Consolas"/>
              </a:rPr>
              <a:t>(</a:t>
            </a:r>
            <a:r>
              <a:rPr lang="en-US" sz="1600" b="1" dirty="0" err="1">
                <a:solidFill>
                  <a:srgbClr val="7F0055"/>
                </a:solidFill>
                <a:latin typeface="Consolas"/>
              </a:rPr>
              <a:t>int</a:t>
            </a:r>
            <a:r>
              <a:rPr lang="en-US" sz="1600" b="1" dirty="0">
                <a:solidFill>
                  <a:srgbClr val="000000"/>
                </a:solidFill>
                <a:latin typeface="Consolas"/>
              </a:rPr>
              <a:t> </a:t>
            </a:r>
            <a:r>
              <a:rPr lang="en-US" sz="1600" b="1" dirty="0" err="1">
                <a:solidFill>
                  <a:srgbClr val="000000"/>
                </a:solidFill>
                <a:latin typeface="Consolas"/>
              </a:rPr>
              <a:t>anAxesLength</a:t>
            </a:r>
            <a:r>
              <a:rPr lang="en-US" sz="1600" b="1" dirty="0">
                <a:solidFill>
                  <a:srgbClr val="000000"/>
                </a:solidFill>
                <a:latin typeface="Consolas"/>
              </a:rPr>
              <a:t>) {</a:t>
            </a:r>
          </a:p>
          <a:p>
            <a:r>
              <a:rPr lang="en-US" sz="1600" dirty="0">
                <a:solidFill>
                  <a:srgbClr val="0000C0"/>
                </a:solidFill>
                <a:latin typeface="Consolas"/>
              </a:rPr>
              <a:t>    </a:t>
            </a:r>
            <a:r>
              <a:rPr lang="en-US" sz="1600" dirty="0" err="1">
                <a:solidFill>
                  <a:srgbClr val="0000C0"/>
                </a:solidFill>
                <a:latin typeface="Consolas"/>
              </a:rPr>
              <a:t>axesLength</a:t>
            </a:r>
            <a:r>
              <a:rPr lang="en-US" sz="1600" dirty="0">
                <a:solidFill>
                  <a:srgbClr val="000000"/>
                </a:solidFill>
                <a:latin typeface="Consolas"/>
              </a:rPr>
              <a:t> = </a:t>
            </a:r>
            <a:r>
              <a:rPr lang="en-US" sz="1600" dirty="0" err="1">
                <a:solidFill>
                  <a:srgbClr val="000000"/>
                </a:solidFill>
                <a:latin typeface="Consolas"/>
              </a:rPr>
              <a:t>anAxesLength</a:t>
            </a:r>
            <a:r>
              <a:rPr lang="en-US" sz="1600" dirty="0" smtClean="0">
                <a:solidFill>
                  <a:srgbClr val="000000"/>
                </a:solidFill>
                <a:latin typeface="Consolas"/>
              </a:rPr>
              <a:t>;</a:t>
            </a:r>
          </a:p>
          <a:p>
            <a:r>
              <a:rPr lang="en-US" sz="1600" dirty="0">
                <a:solidFill>
                  <a:srgbClr val="000000"/>
                </a:solidFill>
                <a:latin typeface="Consolas"/>
              </a:rPr>
              <a:t> </a:t>
            </a:r>
            <a:r>
              <a:rPr lang="en-US" sz="1600" dirty="0" smtClean="0">
                <a:solidFill>
                  <a:srgbClr val="000000"/>
                </a:solidFill>
                <a:latin typeface="Consolas"/>
              </a:rPr>
              <a:t>   /*</a:t>
            </a:r>
            <a:endParaRPr lang="en-US" sz="1600" dirty="0">
              <a:solidFill>
                <a:srgbClr val="000000"/>
              </a:solidFill>
              <a:latin typeface="Consolas"/>
            </a:endParaRPr>
          </a:p>
          <a:p>
            <a:r>
              <a:rPr lang="en-US" sz="1600" dirty="0">
                <a:solidFill>
                  <a:srgbClr val="0000C0"/>
                </a:solidFill>
                <a:latin typeface="Consolas"/>
              </a:rPr>
              <a:t>    </a:t>
            </a:r>
            <a:r>
              <a:rPr lang="en-US" sz="1600" dirty="0" err="1">
                <a:solidFill>
                  <a:srgbClr val="0000C0"/>
                </a:solidFill>
                <a:latin typeface="Consolas"/>
              </a:rPr>
              <a:t>xAxis</a:t>
            </a:r>
            <a:r>
              <a:rPr lang="en-US" sz="1600" dirty="0" err="1">
                <a:solidFill>
                  <a:srgbClr val="000000"/>
                </a:solidFill>
                <a:latin typeface="Consolas"/>
              </a:rPr>
              <a:t>.setWidth</a:t>
            </a:r>
            <a:r>
              <a:rPr lang="en-US" sz="1600" dirty="0">
                <a:solidFill>
                  <a:srgbClr val="000000"/>
                </a:solidFill>
                <a:latin typeface="Consolas"/>
              </a:rPr>
              <a:t>(</a:t>
            </a:r>
            <a:r>
              <a:rPr lang="en-US" sz="1600" dirty="0" err="1">
                <a:solidFill>
                  <a:srgbClr val="0000C0"/>
                </a:solidFill>
                <a:latin typeface="Consolas"/>
              </a:rPr>
              <a:t>axesLength</a:t>
            </a:r>
            <a:r>
              <a:rPr lang="en-US" sz="1600" dirty="0">
                <a:solidFill>
                  <a:srgbClr val="000000"/>
                </a:solidFill>
                <a:latin typeface="Consolas"/>
              </a:rPr>
              <a:t>);</a:t>
            </a:r>
          </a:p>
          <a:p>
            <a:r>
              <a:rPr lang="en-US" sz="1600" dirty="0">
                <a:solidFill>
                  <a:srgbClr val="0000C0"/>
                </a:solidFill>
                <a:latin typeface="Consolas"/>
              </a:rPr>
              <a:t>    </a:t>
            </a:r>
            <a:r>
              <a:rPr lang="en-US" sz="1600" dirty="0" err="1">
                <a:solidFill>
                  <a:srgbClr val="0000C0"/>
                </a:solidFill>
                <a:latin typeface="Consolas"/>
              </a:rPr>
              <a:t>yAxis</a:t>
            </a:r>
            <a:r>
              <a:rPr lang="en-US" sz="1600" dirty="0" err="1">
                <a:solidFill>
                  <a:srgbClr val="000000"/>
                </a:solidFill>
                <a:latin typeface="Consolas"/>
              </a:rPr>
              <a:t>.setHeight</a:t>
            </a:r>
            <a:r>
              <a:rPr lang="en-US" sz="1600" dirty="0">
                <a:solidFill>
                  <a:srgbClr val="000000"/>
                </a:solidFill>
                <a:latin typeface="Consolas"/>
              </a:rPr>
              <a:t>(</a:t>
            </a:r>
            <a:r>
              <a:rPr lang="en-US" sz="1600" dirty="0" err="1">
                <a:solidFill>
                  <a:srgbClr val="0000C0"/>
                </a:solidFill>
                <a:latin typeface="Consolas"/>
              </a:rPr>
              <a:t>axesLength</a:t>
            </a:r>
            <a:r>
              <a:rPr lang="en-US" sz="1600" dirty="0">
                <a:solidFill>
                  <a:srgbClr val="000000"/>
                </a:solidFill>
                <a:latin typeface="Consolas"/>
              </a:rPr>
              <a:t>);</a:t>
            </a:r>
          </a:p>
          <a:p>
            <a:r>
              <a:rPr lang="en-US" sz="1600" dirty="0">
                <a:solidFill>
                  <a:srgbClr val="0000C0"/>
                </a:solidFill>
                <a:latin typeface="Consolas"/>
              </a:rPr>
              <a:t>    </a:t>
            </a:r>
            <a:r>
              <a:rPr lang="en-US" sz="1600" dirty="0" err="1">
                <a:solidFill>
                  <a:srgbClr val="0000C0"/>
                </a:solidFill>
                <a:latin typeface="Consolas"/>
              </a:rPr>
              <a:t>xAxis</a:t>
            </a:r>
            <a:r>
              <a:rPr lang="en-US" sz="1600" dirty="0" err="1">
                <a:solidFill>
                  <a:srgbClr val="000000"/>
                </a:solidFill>
                <a:latin typeface="Consolas"/>
              </a:rPr>
              <a:t>.setX</a:t>
            </a:r>
            <a:r>
              <a:rPr lang="en-US" sz="1600" dirty="0">
                <a:solidFill>
                  <a:srgbClr val="000000"/>
                </a:solidFill>
                <a:latin typeface="Consolas"/>
              </a:rPr>
              <a:t>(</a:t>
            </a:r>
            <a:r>
              <a:rPr lang="en-US" sz="1600" dirty="0" err="1">
                <a:solidFill>
                  <a:srgbClr val="000000"/>
                </a:solidFill>
                <a:latin typeface="Consolas"/>
              </a:rPr>
              <a:t>toXAxisX</a:t>
            </a:r>
            <a:r>
              <a:rPr lang="en-US" sz="1600" dirty="0">
                <a:solidFill>
                  <a:srgbClr val="000000"/>
                </a:solidFill>
                <a:latin typeface="Consolas"/>
              </a:rPr>
              <a:t>());</a:t>
            </a:r>
          </a:p>
          <a:p>
            <a:r>
              <a:rPr lang="en-US" sz="1600" dirty="0">
                <a:solidFill>
                  <a:srgbClr val="0000C0"/>
                </a:solidFill>
                <a:latin typeface="Consolas"/>
              </a:rPr>
              <a:t>    </a:t>
            </a:r>
            <a:r>
              <a:rPr lang="en-US" sz="1600" dirty="0" err="1">
                <a:solidFill>
                  <a:srgbClr val="0000C0"/>
                </a:solidFill>
                <a:latin typeface="Consolas"/>
              </a:rPr>
              <a:t>xAxis</a:t>
            </a:r>
            <a:r>
              <a:rPr lang="en-US" sz="1600" dirty="0" err="1">
                <a:solidFill>
                  <a:srgbClr val="000000"/>
                </a:solidFill>
                <a:latin typeface="Consolas"/>
              </a:rPr>
              <a:t>.setY</a:t>
            </a:r>
            <a:r>
              <a:rPr lang="en-US" sz="1600" dirty="0">
                <a:solidFill>
                  <a:srgbClr val="000000"/>
                </a:solidFill>
                <a:latin typeface="Consolas"/>
              </a:rPr>
              <a:t>(</a:t>
            </a:r>
            <a:r>
              <a:rPr lang="en-US" sz="1600" dirty="0" err="1">
                <a:solidFill>
                  <a:srgbClr val="000000"/>
                </a:solidFill>
                <a:latin typeface="Consolas"/>
              </a:rPr>
              <a:t>toXAxisY</a:t>
            </a:r>
            <a:r>
              <a:rPr lang="en-US" sz="1600" dirty="0">
                <a:solidFill>
                  <a:srgbClr val="000000"/>
                </a:solidFill>
                <a:latin typeface="Consolas"/>
              </a:rPr>
              <a:t>());</a:t>
            </a:r>
          </a:p>
          <a:p>
            <a:r>
              <a:rPr lang="en-US" sz="1600" dirty="0">
                <a:solidFill>
                  <a:srgbClr val="0000C0"/>
                </a:solidFill>
                <a:latin typeface="Consolas"/>
              </a:rPr>
              <a:t>    </a:t>
            </a:r>
            <a:r>
              <a:rPr lang="en-US" sz="1600" dirty="0" err="1">
                <a:solidFill>
                  <a:srgbClr val="0000C0"/>
                </a:solidFill>
                <a:latin typeface="Consolas"/>
              </a:rPr>
              <a:t>yAxis</a:t>
            </a:r>
            <a:r>
              <a:rPr lang="en-US" sz="1600" dirty="0" err="1">
                <a:solidFill>
                  <a:srgbClr val="000000"/>
                </a:solidFill>
                <a:latin typeface="Consolas"/>
              </a:rPr>
              <a:t>.setX</a:t>
            </a:r>
            <a:r>
              <a:rPr lang="en-US" sz="1600" dirty="0">
                <a:solidFill>
                  <a:srgbClr val="000000"/>
                </a:solidFill>
                <a:latin typeface="Consolas"/>
              </a:rPr>
              <a:t>(</a:t>
            </a:r>
            <a:r>
              <a:rPr lang="en-US" sz="1600" dirty="0" err="1">
                <a:solidFill>
                  <a:srgbClr val="000000"/>
                </a:solidFill>
                <a:latin typeface="Consolas"/>
              </a:rPr>
              <a:t>toYAxisX</a:t>
            </a:r>
            <a:r>
              <a:rPr lang="en-US" sz="1600" dirty="0">
                <a:solidFill>
                  <a:srgbClr val="000000"/>
                </a:solidFill>
                <a:latin typeface="Consolas"/>
              </a:rPr>
              <a:t>());</a:t>
            </a:r>
          </a:p>
          <a:p>
            <a:r>
              <a:rPr lang="en-US" sz="1600" dirty="0">
                <a:solidFill>
                  <a:srgbClr val="0000C0"/>
                </a:solidFill>
                <a:latin typeface="Consolas"/>
              </a:rPr>
              <a:t>    </a:t>
            </a:r>
            <a:r>
              <a:rPr lang="en-US" sz="1600" dirty="0" err="1">
                <a:solidFill>
                  <a:srgbClr val="0000C0"/>
                </a:solidFill>
                <a:latin typeface="Consolas"/>
              </a:rPr>
              <a:t>yAxis</a:t>
            </a:r>
            <a:r>
              <a:rPr lang="en-US" sz="1600" dirty="0" err="1">
                <a:solidFill>
                  <a:srgbClr val="000000"/>
                </a:solidFill>
                <a:latin typeface="Consolas"/>
              </a:rPr>
              <a:t>.setY</a:t>
            </a:r>
            <a:r>
              <a:rPr lang="en-US" sz="1600" dirty="0">
                <a:solidFill>
                  <a:srgbClr val="000000"/>
                </a:solidFill>
                <a:latin typeface="Consolas"/>
              </a:rPr>
              <a:t>(</a:t>
            </a:r>
            <a:r>
              <a:rPr lang="en-US" sz="1600" dirty="0" err="1">
                <a:solidFill>
                  <a:srgbClr val="000000"/>
                </a:solidFill>
                <a:latin typeface="Consolas"/>
              </a:rPr>
              <a:t>toYAxisY</a:t>
            </a:r>
            <a:r>
              <a:rPr lang="en-US" sz="1600" dirty="0">
                <a:solidFill>
                  <a:srgbClr val="000000"/>
                </a:solidFill>
                <a:latin typeface="Consolas"/>
              </a:rPr>
              <a:t>());</a:t>
            </a:r>
          </a:p>
          <a:p>
            <a:r>
              <a:rPr lang="en-US" sz="1600" dirty="0">
                <a:solidFill>
                  <a:srgbClr val="0000C0"/>
                </a:solidFill>
                <a:latin typeface="Consolas"/>
              </a:rPr>
              <a:t>    </a:t>
            </a:r>
            <a:r>
              <a:rPr lang="en-US" sz="1600" dirty="0" err="1">
                <a:solidFill>
                  <a:srgbClr val="0000C0"/>
                </a:solidFill>
                <a:latin typeface="Consolas"/>
              </a:rPr>
              <a:t>xLabel</a:t>
            </a:r>
            <a:r>
              <a:rPr lang="en-US" sz="1600" dirty="0" err="1">
                <a:solidFill>
                  <a:srgbClr val="000000"/>
                </a:solidFill>
                <a:latin typeface="Consolas"/>
              </a:rPr>
              <a:t>.setX</a:t>
            </a:r>
            <a:r>
              <a:rPr lang="en-US" sz="1600" dirty="0">
                <a:solidFill>
                  <a:srgbClr val="000000"/>
                </a:solidFill>
                <a:latin typeface="Consolas"/>
              </a:rPr>
              <a:t>(</a:t>
            </a:r>
            <a:r>
              <a:rPr lang="en-US" sz="1600" dirty="0" err="1">
                <a:solidFill>
                  <a:srgbClr val="000000"/>
                </a:solidFill>
                <a:latin typeface="Consolas"/>
              </a:rPr>
              <a:t>toXLabelX</a:t>
            </a:r>
            <a:r>
              <a:rPr lang="en-US" sz="1600" dirty="0">
                <a:solidFill>
                  <a:srgbClr val="000000"/>
                </a:solidFill>
                <a:latin typeface="Consolas"/>
              </a:rPr>
              <a:t>());</a:t>
            </a:r>
          </a:p>
          <a:p>
            <a:r>
              <a:rPr lang="en-US" sz="1600" dirty="0">
                <a:solidFill>
                  <a:srgbClr val="0000C0"/>
                </a:solidFill>
                <a:latin typeface="Consolas"/>
              </a:rPr>
              <a:t>    </a:t>
            </a:r>
            <a:r>
              <a:rPr lang="en-US" sz="1600" dirty="0" err="1">
                <a:solidFill>
                  <a:srgbClr val="0000C0"/>
                </a:solidFill>
                <a:latin typeface="Consolas"/>
              </a:rPr>
              <a:t>xLabel</a:t>
            </a:r>
            <a:r>
              <a:rPr lang="en-US" sz="1600" dirty="0" err="1">
                <a:solidFill>
                  <a:srgbClr val="000000"/>
                </a:solidFill>
                <a:latin typeface="Consolas"/>
              </a:rPr>
              <a:t>.setY</a:t>
            </a:r>
            <a:r>
              <a:rPr lang="en-US" sz="1600" dirty="0">
                <a:solidFill>
                  <a:srgbClr val="000000"/>
                </a:solidFill>
                <a:latin typeface="Consolas"/>
              </a:rPr>
              <a:t>(</a:t>
            </a:r>
            <a:r>
              <a:rPr lang="en-US" sz="1600" dirty="0" err="1">
                <a:solidFill>
                  <a:srgbClr val="000000"/>
                </a:solidFill>
                <a:latin typeface="Consolas"/>
              </a:rPr>
              <a:t>toXLabelY</a:t>
            </a:r>
            <a:r>
              <a:rPr lang="en-US" sz="1600" dirty="0">
                <a:solidFill>
                  <a:srgbClr val="000000"/>
                </a:solidFill>
                <a:latin typeface="Consolas"/>
              </a:rPr>
              <a:t>());</a:t>
            </a:r>
          </a:p>
          <a:p>
            <a:r>
              <a:rPr lang="en-US" sz="1600" dirty="0">
                <a:solidFill>
                  <a:srgbClr val="0000C0"/>
                </a:solidFill>
                <a:latin typeface="Consolas"/>
              </a:rPr>
              <a:t>    </a:t>
            </a:r>
            <a:r>
              <a:rPr lang="en-US" sz="1600" dirty="0" err="1">
                <a:solidFill>
                  <a:srgbClr val="0000C0"/>
                </a:solidFill>
                <a:latin typeface="Consolas"/>
              </a:rPr>
              <a:t>yLabel</a:t>
            </a:r>
            <a:r>
              <a:rPr lang="en-US" sz="1600" dirty="0" err="1">
                <a:solidFill>
                  <a:srgbClr val="000000"/>
                </a:solidFill>
                <a:latin typeface="Consolas"/>
              </a:rPr>
              <a:t>.setX</a:t>
            </a:r>
            <a:r>
              <a:rPr lang="en-US" sz="1600" dirty="0">
                <a:solidFill>
                  <a:srgbClr val="000000"/>
                </a:solidFill>
                <a:latin typeface="Consolas"/>
              </a:rPr>
              <a:t>(</a:t>
            </a:r>
            <a:r>
              <a:rPr lang="en-US" sz="1600" dirty="0" err="1">
                <a:solidFill>
                  <a:srgbClr val="000000"/>
                </a:solidFill>
                <a:latin typeface="Consolas"/>
              </a:rPr>
              <a:t>toYLabelX</a:t>
            </a:r>
            <a:r>
              <a:rPr lang="en-US" sz="1600" dirty="0">
                <a:solidFill>
                  <a:srgbClr val="000000"/>
                </a:solidFill>
                <a:latin typeface="Consolas"/>
              </a:rPr>
              <a:t>());</a:t>
            </a:r>
          </a:p>
          <a:p>
            <a:r>
              <a:rPr lang="en-US" sz="1600" dirty="0">
                <a:solidFill>
                  <a:srgbClr val="0000C0"/>
                </a:solidFill>
                <a:latin typeface="Consolas"/>
              </a:rPr>
              <a:t>    </a:t>
            </a:r>
            <a:r>
              <a:rPr lang="en-US" sz="1600" dirty="0" err="1">
                <a:solidFill>
                  <a:srgbClr val="0000C0"/>
                </a:solidFill>
                <a:latin typeface="Consolas"/>
              </a:rPr>
              <a:t>yLabel</a:t>
            </a:r>
            <a:r>
              <a:rPr lang="en-US" sz="1600" dirty="0" err="1">
                <a:solidFill>
                  <a:srgbClr val="000000"/>
                </a:solidFill>
                <a:latin typeface="Consolas"/>
              </a:rPr>
              <a:t>.setY</a:t>
            </a:r>
            <a:r>
              <a:rPr lang="en-US" sz="1600" dirty="0">
                <a:solidFill>
                  <a:srgbClr val="000000"/>
                </a:solidFill>
                <a:latin typeface="Consolas"/>
              </a:rPr>
              <a:t>(</a:t>
            </a:r>
            <a:r>
              <a:rPr lang="en-US" sz="1600" dirty="0" err="1">
                <a:solidFill>
                  <a:srgbClr val="000000"/>
                </a:solidFill>
                <a:latin typeface="Consolas"/>
              </a:rPr>
              <a:t>toYLabelY</a:t>
            </a:r>
            <a:r>
              <a:rPr lang="en-US" sz="1600" dirty="0" smtClean="0">
                <a:solidFill>
                  <a:srgbClr val="000000"/>
                </a:solidFill>
                <a:latin typeface="Consolas"/>
              </a:rPr>
              <a:t>());</a:t>
            </a:r>
          </a:p>
          <a:p>
            <a:r>
              <a:rPr lang="en-US" sz="1600" dirty="0">
                <a:solidFill>
                  <a:srgbClr val="000000"/>
                </a:solidFill>
                <a:latin typeface="Consolas"/>
              </a:rPr>
              <a:t> </a:t>
            </a:r>
            <a:r>
              <a:rPr lang="en-US" sz="1600" dirty="0" smtClean="0">
                <a:solidFill>
                  <a:srgbClr val="000000"/>
                </a:solidFill>
                <a:latin typeface="Consolas"/>
              </a:rPr>
              <a:t>   */</a:t>
            </a:r>
            <a:endParaRPr lang="en-US" sz="1600" dirty="0">
              <a:solidFill>
                <a:srgbClr val="000000"/>
              </a:solidFill>
              <a:latin typeface="Consolas"/>
            </a:endParaRPr>
          </a:p>
          <a:p>
            <a:r>
              <a:rPr lang="en-US" sz="1600" dirty="0">
                <a:solidFill>
                  <a:srgbClr val="000000"/>
                </a:solidFill>
                <a:latin typeface="Consolas"/>
              </a:rPr>
              <a:t>}</a:t>
            </a:r>
            <a:endParaRPr lang="en-US" sz="1600" dirty="0"/>
          </a:p>
        </p:txBody>
      </p:sp>
      <p:sp>
        <p:nvSpPr>
          <p:cNvPr id="34" name="TextBox 33"/>
          <p:cNvSpPr txBox="1"/>
          <p:nvPr/>
        </p:nvSpPr>
        <p:spPr>
          <a:xfrm>
            <a:off x="5257800" y="2124164"/>
            <a:ext cx="2819400" cy="120032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What if component objects have </a:t>
            </a:r>
            <a:r>
              <a:rPr lang="en-US" dirty="0" err="1"/>
              <a:t>readonly</a:t>
            </a:r>
            <a:r>
              <a:rPr lang="en-US" dirty="0"/>
              <a:t> properties dependent on parent properties?</a:t>
            </a:r>
          </a:p>
        </p:txBody>
      </p:sp>
      <p:sp>
        <p:nvSpPr>
          <p:cNvPr id="30" name="TextBox 29"/>
          <p:cNvSpPr txBox="1"/>
          <p:nvPr/>
        </p:nvSpPr>
        <p:spPr>
          <a:xfrm>
            <a:off x="5277592" y="3494706"/>
            <a:ext cx="2819400" cy="120032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defPPr>
              <a:defRPr lang="en-US"/>
            </a:defPPr>
            <a:lvl1pPr algn="ct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Label and line have only getters defined in terms of parent </a:t>
            </a:r>
            <a:r>
              <a:rPr lang="en-US" dirty="0" err="1"/>
              <a:t>axesLength</a:t>
            </a:r>
            <a:r>
              <a:rPr lang="en-US" dirty="0"/>
              <a:t> and other variables.</a:t>
            </a:r>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cSld>
  <p:clrMapOvr>
    <a:masterClrMapping/>
  </p:clrMapOvr>
  <p:transition advTm="15922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3"/>
                </p:tgtEl>
              </p:cMediaNode>
            </p:audio>
          </p:childTnLst>
        </p:cTn>
      </p:par>
    </p:tnLst>
    <p:bldLst>
      <p:bldP spid="34" grpId="0" animBg="1"/>
      <p:bldP spid="30"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04800" y="1209304"/>
            <a:ext cx="7696200" cy="24384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b="1" dirty="0">
                <a:solidFill>
                  <a:srgbClr val="7F0055"/>
                </a:solidFill>
                <a:latin typeface="Consolas"/>
              </a:rPr>
              <a:t>public</a:t>
            </a:r>
            <a:r>
              <a:rPr lang="en-US" sz="1600" b="1" dirty="0">
                <a:solidFill>
                  <a:srgbClr val="000000"/>
                </a:solidFill>
                <a:latin typeface="Consolas"/>
              </a:rPr>
              <a:t> </a:t>
            </a:r>
            <a:r>
              <a:rPr lang="en-US" sz="1600" b="1" dirty="0">
                <a:solidFill>
                  <a:srgbClr val="7F0055"/>
                </a:solidFill>
                <a:latin typeface="Consolas"/>
              </a:rPr>
              <a:t>void</a:t>
            </a:r>
            <a:r>
              <a:rPr lang="en-US" sz="1600" b="1" dirty="0">
                <a:solidFill>
                  <a:srgbClr val="000000"/>
                </a:solidFill>
                <a:latin typeface="Consolas"/>
              </a:rPr>
              <a:t> </a:t>
            </a:r>
            <a:r>
              <a:rPr lang="en-US" sz="1600" b="1" dirty="0" err="1">
                <a:solidFill>
                  <a:srgbClr val="000000"/>
                </a:solidFill>
                <a:latin typeface="Consolas"/>
              </a:rPr>
              <a:t>setAxesLength</a:t>
            </a:r>
            <a:r>
              <a:rPr lang="en-US" sz="1600" b="1" dirty="0">
                <a:solidFill>
                  <a:srgbClr val="000000"/>
                </a:solidFill>
                <a:latin typeface="Consolas"/>
              </a:rPr>
              <a:t>(</a:t>
            </a:r>
            <a:r>
              <a:rPr lang="en-US" sz="1600" b="1" dirty="0" err="1">
                <a:solidFill>
                  <a:srgbClr val="7F0055"/>
                </a:solidFill>
                <a:latin typeface="Consolas"/>
              </a:rPr>
              <a:t>int</a:t>
            </a:r>
            <a:r>
              <a:rPr lang="en-US" sz="1600" b="1" dirty="0">
                <a:solidFill>
                  <a:srgbClr val="000000"/>
                </a:solidFill>
                <a:latin typeface="Consolas"/>
              </a:rPr>
              <a:t> </a:t>
            </a:r>
            <a:r>
              <a:rPr lang="en-US" sz="1600" b="1" dirty="0" err="1">
                <a:solidFill>
                  <a:srgbClr val="000000"/>
                </a:solidFill>
                <a:latin typeface="Consolas"/>
              </a:rPr>
              <a:t>anAxesLength</a:t>
            </a:r>
            <a:r>
              <a:rPr lang="en-US" sz="1600" b="1" dirty="0">
                <a:solidFill>
                  <a:srgbClr val="000000"/>
                </a:solidFill>
                <a:latin typeface="Consolas"/>
              </a:rPr>
              <a:t>) {</a:t>
            </a:r>
          </a:p>
          <a:p>
            <a:r>
              <a:rPr lang="en-US" sz="1600" dirty="0">
                <a:solidFill>
                  <a:srgbClr val="0000C0"/>
                </a:solidFill>
                <a:latin typeface="Consolas"/>
              </a:rPr>
              <a:t>  </a:t>
            </a:r>
            <a:r>
              <a:rPr lang="en-US" sz="1600" dirty="0" err="1" smtClean="0">
                <a:solidFill>
                  <a:srgbClr val="0000C0"/>
                </a:solidFill>
                <a:latin typeface="Consolas"/>
              </a:rPr>
              <a:t>axesLength</a:t>
            </a:r>
            <a:r>
              <a:rPr lang="en-US" sz="1600" dirty="0" smtClean="0">
                <a:solidFill>
                  <a:srgbClr val="000000"/>
                </a:solidFill>
                <a:latin typeface="Consolas"/>
              </a:rPr>
              <a:t> </a:t>
            </a:r>
            <a:r>
              <a:rPr lang="en-US" sz="1600" dirty="0">
                <a:solidFill>
                  <a:srgbClr val="000000"/>
                </a:solidFill>
                <a:latin typeface="Consolas"/>
              </a:rPr>
              <a:t>= </a:t>
            </a:r>
            <a:r>
              <a:rPr lang="en-US" sz="1600" dirty="0" err="1">
                <a:solidFill>
                  <a:srgbClr val="000000"/>
                </a:solidFill>
                <a:latin typeface="Consolas"/>
              </a:rPr>
              <a:t>anAxesLength</a:t>
            </a:r>
            <a:r>
              <a:rPr lang="en-US" sz="1600" dirty="0" smtClean="0">
                <a:solidFill>
                  <a:srgbClr val="000000"/>
                </a:solidFill>
                <a:latin typeface="Consolas"/>
              </a:rPr>
              <a:t>;</a:t>
            </a:r>
          </a:p>
          <a:p>
            <a:r>
              <a:rPr lang="en-US" sz="1600" dirty="0">
                <a:solidFill>
                  <a:srgbClr val="000000"/>
                </a:solidFill>
                <a:latin typeface="Consolas"/>
              </a:rPr>
              <a:t> </a:t>
            </a:r>
            <a:r>
              <a:rPr lang="en-US" sz="1600" dirty="0" smtClean="0">
                <a:solidFill>
                  <a:srgbClr val="000000"/>
                </a:solidFill>
                <a:latin typeface="Consolas"/>
              </a:rPr>
              <a:t> …</a:t>
            </a:r>
          </a:p>
          <a:p>
            <a:r>
              <a:rPr lang="en-US" sz="1600" dirty="0">
                <a:solidFill>
                  <a:srgbClr val="000000"/>
                </a:solidFill>
                <a:latin typeface="Consolas"/>
              </a:rPr>
              <a:t> </a:t>
            </a:r>
            <a:r>
              <a:rPr lang="en-US" sz="1600" dirty="0" smtClean="0">
                <a:solidFill>
                  <a:srgbClr val="000000"/>
                </a:solidFill>
                <a:latin typeface="Consolas"/>
              </a:rPr>
              <a:t> </a:t>
            </a:r>
            <a:r>
              <a:rPr lang="en-US" sz="1600" dirty="0" err="1">
                <a:solidFill>
                  <a:srgbClr val="0000C0"/>
                </a:solidFill>
                <a:latin typeface="Consolas"/>
              </a:rPr>
              <a:t>propertySupport</a:t>
            </a:r>
            <a:r>
              <a:rPr lang="en-US" sz="1600" dirty="0">
                <a:solidFill>
                  <a:srgbClr val="000000"/>
                </a:solidFill>
                <a:latin typeface="Consolas"/>
              </a:rPr>
              <a:t>. </a:t>
            </a:r>
            <a:r>
              <a:rPr lang="en-US" sz="1600" dirty="0" err="1">
                <a:solidFill>
                  <a:srgbClr val="000000"/>
                </a:solidFill>
                <a:latin typeface="Consolas"/>
              </a:rPr>
              <a:t>notifyAllListeners</a:t>
            </a:r>
            <a:r>
              <a:rPr lang="en-US" sz="1600" dirty="0" smtClean="0">
                <a:solidFill>
                  <a:srgbClr val="000000"/>
                </a:solidFill>
                <a:latin typeface="Consolas"/>
              </a:rPr>
              <a:t>(</a:t>
            </a:r>
          </a:p>
          <a:p>
            <a:r>
              <a:rPr lang="en-US" sz="1600" b="1" dirty="0">
                <a:solidFill>
                  <a:srgbClr val="000000"/>
                </a:solidFill>
                <a:latin typeface="Consolas"/>
              </a:rPr>
              <a:t> </a:t>
            </a:r>
            <a:r>
              <a:rPr lang="en-US" sz="1600" b="1" dirty="0" smtClean="0">
                <a:solidFill>
                  <a:srgbClr val="000000"/>
                </a:solidFill>
                <a:latin typeface="Consolas"/>
              </a:rPr>
              <a:t>    </a:t>
            </a:r>
            <a:r>
              <a:rPr lang="en-US" sz="1600" b="1" dirty="0" smtClean="0">
                <a:solidFill>
                  <a:srgbClr val="7F0055"/>
                </a:solidFill>
                <a:latin typeface="Consolas"/>
              </a:rPr>
              <a:t>new</a:t>
            </a:r>
            <a:r>
              <a:rPr lang="en-US" sz="1600" b="1" dirty="0" smtClean="0">
                <a:solidFill>
                  <a:srgbClr val="000000"/>
                </a:solidFill>
                <a:latin typeface="Consolas"/>
              </a:rPr>
              <a:t> </a:t>
            </a:r>
            <a:r>
              <a:rPr lang="en-US" sz="1600" b="1" dirty="0" err="1" smtClean="0">
                <a:solidFill>
                  <a:srgbClr val="000000"/>
                </a:solidFill>
                <a:latin typeface="Consolas"/>
              </a:rPr>
              <a:t>PropertyChangeEvent</a:t>
            </a:r>
            <a:r>
              <a:rPr lang="en-US" sz="1600" b="1" dirty="0" smtClean="0">
                <a:solidFill>
                  <a:srgbClr val="000000"/>
                </a:solidFill>
                <a:latin typeface="Consolas"/>
              </a:rPr>
              <a:t>(</a:t>
            </a:r>
            <a:r>
              <a:rPr lang="en-US" sz="1600" b="1" dirty="0" err="1" smtClean="0">
                <a:solidFill>
                  <a:srgbClr val="0000C0"/>
                </a:solidFill>
                <a:latin typeface="Consolas"/>
              </a:rPr>
              <a:t>xLabel</a:t>
            </a:r>
            <a:r>
              <a:rPr lang="en-US" sz="1600" b="1" dirty="0" smtClean="0">
                <a:solidFill>
                  <a:srgbClr val="000000"/>
                </a:solidFill>
                <a:latin typeface="Consolas"/>
              </a:rPr>
              <a:t>, </a:t>
            </a:r>
            <a:r>
              <a:rPr lang="en-US" sz="1600" b="1" dirty="0" smtClean="0">
                <a:solidFill>
                  <a:srgbClr val="2A00FF"/>
                </a:solidFill>
                <a:latin typeface="Consolas"/>
              </a:rPr>
              <a:t>"X"</a:t>
            </a:r>
            <a:r>
              <a:rPr lang="en-US" sz="1600" b="1" dirty="0" smtClean="0">
                <a:solidFill>
                  <a:srgbClr val="000000"/>
                </a:solidFill>
                <a:latin typeface="Consolas"/>
              </a:rPr>
              <a:t>, </a:t>
            </a:r>
            <a:r>
              <a:rPr lang="en-US" sz="1600" b="1" dirty="0" err="1" smtClean="0">
                <a:solidFill>
                  <a:srgbClr val="0000C0"/>
                </a:solidFill>
                <a:latin typeface="Consolas"/>
              </a:rPr>
              <a:t>oldXLabelX</a:t>
            </a:r>
            <a:r>
              <a:rPr lang="en-US" sz="1600" b="1" dirty="0" smtClean="0">
                <a:solidFill>
                  <a:srgbClr val="000000"/>
                </a:solidFill>
                <a:latin typeface="Consolas"/>
              </a:rPr>
              <a:t>, </a:t>
            </a:r>
            <a:r>
              <a:rPr lang="en-US" sz="1600" b="1" dirty="0" err="1" smtClean="0">
                <a:solidFill>
                  <a:srgbClr val="0000C0"/>
                </a:solidFill>
                <a:latin typeface="Consolas"/>
              </a:rPr>
              <a:t>xLabelX</a:t>
            </a:r>
            <a:r>
              <a:rPr lang="en-US" sz="1600" b="1" dirty="0" smtClean="0">
                <a:solidFill>
                  <a:srgbClr val="000000"/>
                </a:solidFill>
                <a:latin typeface="Consolas"/>
              </a:rPr>
              <a:t>));</a:t>
            </a:r>
          </a:p>
          <a:p>
            <a:r>
              <a:rPr lang="en-US" sz="1600" dirty="0" smtClean="0">
                <a:solidFill>
                  <a:srgbClr val="0000C0"/>
                </a:solidFill>
                <a:latin typeface="Consolas"/>
              </a:rPr>
              <a:t>  </a:t>
            </a:r>
            <a:r>
              <a:rPr lang="en-US" sz="1600" dirty="0" err="1" smtClean="0">
                <a:solidFill>
                  <a:srgbClr val="0000C0"/>
                </a:solidFill>
                <a:latin typeface="Consolas"/>
              </a:rPr>
              <a:t>propertySupport</a:t>
            </a:r>
            <a:r>
              <a:rPr lang="en-US" sz="1600" dirty="0">
                <a:solidFill>
                  <a:srgbClr val="000000"/>
                </a:solidFill>
                <a:latin typeface="Consolas"/>
              </a:rPr>
              <a:t>. </a:t>
            </a:r>
            <a:r>
              <a:rPr lang="en-US" sz="1600" dirty="0" err="1">
                <a:solidFill>
                  <a:srgbClr val="000000"/>
                </a:solidFill>
                <a:latin typeface="Consolas"/>
              </a:rPr>
              <a:t>notifyAllListeners</a:t>
            </a:r>
            <a:r>
              <a:rPr lang="en-US" sz="1600" dirty="0" smtClean="0">
                <a:solidFill>
                  <a:srgbClr val="000000"/>
                </a:solidFill>
                <a:latin typeface="Consolas"/>
              </a:rPr>
              <a:t>(</a:t>
            </a:r>
          </a:p>
          <a:p>
            <a:r>
              <a:rPr lang="en-US" sz="1600" b="1" dirty="0">
                <a:solidFill>
                  <a:srgbClr val="000000"/>
                </a:solidFill>
                <a:latin typeface="Consolas"/>
              </a:rPr>
              <a:t> </a:t>
            </a:r>
            <a:r>
              <a:rPr lang="en-US" sz="1600" b="1" dirty="0" smtClean="0">
                <a:solidFill>
                  <a:srgbClr val="000000"/>
                </a:solidFill>
                <a:latin typeface="Consolas"/>
              </a:rPr>
              <a:t>    </a:t>
            </a:r>
            <a:r>
              <a:rPr lang="en-US" sz="1600" b="1" dirty="0" smtClean="0">
                <a:solidFill>
                  <a:srgbClr val="7F0055"/>
                </a:solidFill>
                <a:latin typeface="Consolas"/>
              </a:rPr>
              <a:t>new</a:t>
            </a:r>
            <a:r>
              <a:rPr lang="en-US" sz="1600" b="1" dirty="0" smtClean="0">
                <a:solidFill>
                  <a:srgbClr val="000000"/>
                </a:solidFill>
                <a:latin typeface="Consolas"/>
              </a:rPr>
              <a:t> </a:t>
            </a:r>
            <a:r>
              <a:rPr lang="en-US" sz="1600" b="1" dirty="0" err="1">
                <a:solidFill>
                  <a:srgbClr val="000000"/>
                </a:solidFill>
                <a:latin typeface="Consolas"/>
              </a:rPr>
              <a:t>PropertyChangeEvent</a:t>
            </a:r>
            <a:r>
              <a:rPr lang="en-US" sz="1600" b="1" dirty="0">
                <a:solidFill>
                  <a:srgbClr val="000000"/>
                </a:solidFill>
                <a:latin typeface="Consolas"/>
              </a:rPr>
              <a:t>(</a:t>
            </a:r>
            <a:r>
              <a:rPr lang="en-US" sz="1600" b="1" dirty="0" err="1">
                <a:solidFill>
                  <a:srgbClr val="0000C0"/>
                </a:solidFill>
                <a:latin typeface="Consolas"/>
              </a:rPr>
              <a:t>xLabel</a:t>
            </a:r>
            <a:r>
              <a:rPr lang="en-US" sz="1600" b="1" dirty="0">
                <a:solidFill>
                  <a:srgbClr val="000000"/>
                </a:solidFill>
                <a:latin typeface="Consolas"/>
              </a:rPr>
              <a:t>, </a:t>
            </a:r>
            <a:r>
              <a:rPr lang="en-US" sz="1600" b="1" dirty="0" smtClean="0">
                <a:solidFill>
                  <a:srgbClr val="2A00FF"/>
                </a:solidFill>
                <a:latin typeface="Consolas"/>
              </a:rPr>
              <a:t>“Y"</a:t>
            </a:r>
            <a:r>
              <a:rPr lang="en-US" sz="1600" b="1" dirty="0" smtClean="0">
                <a:solidFill>
                  <a:srgbClr val="000000"/>
                </a:solidFill>
                <a:latin typeface="Consolas"/>
              </a:rPr>
              <a:t>, </a:t>
            </a:r>
            <a:r>
              <a:rPr lang="en-US" sz="1600" b="1" dirty="0" err="1" smtClean="0">
                <a:solidFill>
                  <a:srgbClr val="0000C0"/>
                </a:solidFill>
                <a:latin typeface="Consolas"/>
              </a:rPr>
              <a:t>oldXLabelY</a:t>
            </a:r>
            <a:r>
              <a:rPr lang="en-US" sz="1600" b="1" dirty="0" smtClean="0">
                <a:solidFill>
                  <a:srgbClr val="000000"/>
                </a:solidFill>
                <a:latin typeface="Consolas"/>
              </a:rPr>
              <a:t>, </a:t>
            </a:r>
            <a:r>
              <a:rPr lang="en-US" sz="1600" b="1" dirty="0" err="1" smtClean="0">
                <a:solidFill>
                  <a:srgbClr val="0000C0"/>
                </a:solidFill>
                <a:latin typeface="Consolas"/>
              </a:rPr>
              <a:t>xLabelY</a:t>
            </a:r>
            <a:r>
              <a:rPr lang="en-US" sz="1600" b="1" dirty="0" smtClean="0">
                <a:solidFill>
                  <a:srgbClr val="000000"/>
                </a:solidFill>
                <a:latin typeface="Consolas"/>
              </a:rPr>
              <a:t>));</a:t>
            </a:r>
            <a:endParaRPr lang="en-US" sz="1600" dirty="0" smtClean="0">
              <a:solidFill>
                <a:srgbClr val="000000"/>
              </a:solidFill>
              <a:latin typeface="Consolas"/>
            </a:endParaRPr>
          </a:p>
          <a:p>
            <a:r>
              <a:rPr lang="en-US" sz="1600" dirty="0" smtClean="0">
                <a:solidFill>
                  <a:srgbClr val="000000"/>
                </a:solidFill>
                <a:latin typeface="Consolas"/>
              </a:rPr>
              <a:t>  …    </a:t>
            </a:r>
            <a:endParaRPr lang="en-US" sz="1600" dirty="0">
              <a:solidFill>
                <a:srgbClr val="000000"/>
              </a:solidFill>
              <a:latin typeface="Consolas"/>
            </a:endParaRPr>
          </a:p>
          <a:p>
            <a:r>
              <a:rPr lang="en-US" sz="1600" dirty="0">
                <a:solidFill>
                  <a:srgbClr val="000000"/>
                </a:solidFill>
                <a:latin typeface="Consolas"/>
              </a:rPr>
              <a:t>}</a:t>
            </a:r>
            <a:endParaRPr lang="en-US" sz="1600" dirty="0"/>
          </a:p>
        </p:txBody>
      </p:sp>
      <p:sp>
        <p:nvSpPr>
          <p:cNvPr id="2" name="Title 1"/>
          <p:cNvSpPr>
            <a:spLocks noGrp="1"/>
          </p:cNvSpPr>
          <p:nvPr>
            <p:ph type="title"/>
          </p:nvPr>
        </p:nvSpPr>
        <p:spPr/>
        <p:txBody>
          <a:bodyPr>
            <a:normAutofit fontScale="90000"/>
          </a:bodyPr>
          <a:lstStyle/>
          <a:p>
            <a:r>
              <a:rPr lang="en-US" dirty="0" smtClean="0"/>
              <a:t>Announcing Children Dependent Values</a:t>
            </a:r>
            <a:endParaRPr lang="en-US" dirty="0"/>
          </a:p>
        </p:txBody>
      </p:sp>
      <p:cxnSp>
        <p:nvCxnSpPr>
          <p:cNvPr id="19" name="Straight Arrow Connector 18"/>
          <p:cNvCxnSpPr/>
          <p:nvPr/>
        </p:nvCxnSpPr>
        <p:spPr>
          <a:xfrm flipH="1" flipV="1">
            <a:off x="3657600" y="2743200"/>
            <a:ext cx="2245424" cy="1144752"/>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flipV="1">
            <a:off x="3962400" y="2209800"/>
            <a:ext cx="1959428" cy="166998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4533899" y="3879780"/>
            <a:ext cx="2819400"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dirty="0" smtClean="0"/>
              <a:t>Parent write method can announce changes to children properties</a:t>
            </a:r>
            <a:endParaRPr lang="en-US" dirty="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cSld>
  <p:clrMapOvr>
    <a:masterClrMapping/>
  </p:clrMapOvr>
  <p:transition advTm="6896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3"/>
                </p:tgtEl>
              </p:cMediaNode>
            </p:audio>
          </p:childTnLst>
        </p:cTn>
      </p:par>
    </p:tnLst>
    <p:bldLst>
      <p:bldP spid="3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Making an Object Auto Refreshable</a:t>
            </a:r>
            <a:endParaRPr lang="en-US" dirty="0"/>
          </a:p>
        </p:txBody>
      </p:sp>
      <p:sp>
        <p:nvSpPr>
          <p:cNvPr id="3" name="Content Placeholder 2"/>
          <p:cNvSpPr>
            <a:spLocks noGrp="1"/>
          </p:cNvSpPr>
          <p:nvPr>
            <p:ph sz="quarter" idx="1"/>
          </p:nvPr>
        </p:nvSpPr>
        <p:spPr/>
        <p:txBody>
          <a:bodyPr>
            <a:normAutofit fontScale="77500" lnSpcReduction="20000"/>
          </a:bodyPr>
          <a:lstStyle/>
          <a:p>
            <a:r>
              <a:rPr lang="en-US" dirty="0" smtClean="0"/>
              <a:t>Do not call refresh() method of </a:t>
            </a:r>
            <a:r>
              <a:rPr lang="en-US" dirty="0" err="1" smtClean="0"/>
              <a:t>ObjectEditor</a:t>
            </a:r>
            <a:r>
              <a:rPr lang="en-US" dirty="0" smtClean="0"/>
              <a:t>, instead make </a:t>
            </a:r>
            <a:r>
              <a:rPr lang="en-US" dirty="0"/>
              <a:t>a</a:t>
            </a:r>
            <a:r>
              <a:rPr lang="en-US" dirty="0" smtClean="0"/>
              <a:t>ll atomic shapes observable</a:t>
            </a:r>
          </a:p>
          <a:p>
            <a:r>
              <a:rPr lang="en-US" dirty="0" smtClean="0"/>
              <a:t>For each class C with one or more atomic properties do the following.</a:t>
            </a:r>
          </a:p>
          <a:p>
            <a:r>
              <a:rPr lang="en-US" dirty="0" smtClean="0"/>
              <a:t>Implement </a:t>
            </a:r>
            <a:r>
              <a:rPr lang="en-US" dirty="0"/>
              <a:t>the </a:t>
            </a:r>
            <a:r>
              <a:rPr lang="en-US" dirty="0" err="1" smtClean="0"/>
              <a:t>util.models.PropertyListenerRegisterer</a:t>
            </a:r>
            <a:r>
              <a:rPr lang="en-US" dirty="0" smtClean="0"/>
              <a:t> interface</a:t>
            </a:r>
          </a:p>
          <a:p>
            <a:pPr lvl="1"/>
            <a:r>
              <a:rPr lang="en-US" dirty="0"/>
              <a:t>This means you have to implement the </a:t>
            </a:r>
            <a:r>
              <a:rPr lang="en-US" dirty="0" err="1" smtClean="0"/>
              <a:t>addPropertyChangeListener</a:t>
            </a:r>
            <a:r>
              <a:rPr lang="en-US" dirty="0" smtClean="0"/>
              <a:t> (</a:t>
            </a:r>
            <a:r>
              <a:rPr lang="en-US" dirty="0" err="1" smtClean="0"/>
              <a:t>java.beans.PropertyChangeListener</a:t>
            </a:r>
            <a:r>
              <a:rPr lang="en-US" dirty="0" smtClean="0"/>
              <a:t> </a:t>
            </a:r>
            <a:r>
              <a:rPr lang="en-US" dirty="0"/>
              <a:t>l) </a:t>
            </a:r>
            <a:endParaRPr lang="en-US" dirty="0" smtClean="0"/>
          </a:p>
          <a:p>
            <a:pPr lvl="1"/>
            <a:r>
              <a:rPr lang="en-US" dirty="0" err="1" smtClean="0"/>
              <a:t>Delcare</a:t>
            </a:r>
            <a:r>
              <a:rPr lang="en-US" dirty="0" smtClean="0"/>
              <a:t> an instance variable of type </a:t>
            </a:r>
            <a:r>
              <a:rPr lang="en-US" dirty="0" err="1"/>
              <a:t>PropertyListenerSupport</a:t>
            </a:r>
            <a:r>
              <a:rPr lang="en-US" dirty="0" smtClean="0"/>
              <a:t>  holding an instance of </a:t>
            </a:r>
            <a:r>
              <a:rPr lang="en-US" dirty="0" err="1" smtClean="0"/>
              <a:t>APropertyListenerSupport</a:t>
            </a:r>
            <a:endParaRPr lang="en-US" dirty="0" smtClean="0"/>
          </a:p>
          <a:p>
            <a:pPr lvl="1"/>
            <a:r>
              <a:rPr lang="en-US" dirty="0" err="1" smtClean="0"/>
              <a:t>addPropertyChangeListener</a:t>
            </a:r>
            <a:r>
              <a:rPr lang="en-US" dirty="0" smtClean="0"/>
              <a:t> will simply ask the </a:t>
            </a:r>
            <a:r>
              <a:rPr lang="en-US" dirty="0" err="1" smtClean="0"/>
              <a:t>PropertyListenerSupport</a:t>
            </a:r>
            <a:r>
              <a:rPr lang="en-US" dirty="0" smtClean="0"/>
              <a:t> instance to add the listener to its collection</a:t>
            </a:r>
          </a:p>
          <a:p>
            <a:r>
              <a:rPr lang="en-US" dirty="0" smtClean="0"/>
              <a:t>Announce property change events in the setters of atomic properties</a:t>
            </a:r>
          </a:p>
          <a:p>
            <a:pPr lvl="1"/>
            <a:r>
              <a:rPr lang="en-US" dirty="0" smtClean="0"/>
              <a:t>Create an instance of </a:t>
            </a:r>
            <a:r>
              <a:rPr lang="en-US" i="1" dirty="0" smtClean="0"/>
              <a:t>Java</a:t>
            </a:r>
            <a:r>
              <a:rPr lang="en-US" dirty="0" smtClean="0"/>
              <a:t> </a:t>
            </a:r>
            <a:r>
              <a:rPr lang="en-US" dirty="0" err="1" smtClean="0"/>
              <a:t>java.beans.PropertyChangeEvent</a:t>
            </a:r>
            <a:r>
              <a:rPr lang="en-US" dirty="0" smtClean="0"/>
              <a:t> to describe the change, giving it this(the object whose property was changed), </a:t>
            </a:r>
            <a:r>
              <a:rPr lang="en-US" dirty="0" err="1" smtClean="0"/>
              <a:t>propertyName</a:t>
            </a:r>
            <a:r>
              <a:rPr lang="en-US" dirty="0" smtClean="0"/>
              <a:t>, old property value, new property value</a:t>
            </a:r>
          </a:p>
          <a:p>
            <a:pPr lvl="2"/>
            <a:r>
              <a:rPr lang="en-US" dirty="0" smtClean="0"/>
              <a:t>Do not define your own </a:t>
            </a:r>
            <a:r>
              <a:rPr lang="en-US" dirty="0" err="1" smtClean="0"/>
              <a:t>PropertyChangeEvent</a:t>
            </a:r>
            <a:r>
              <a:rPr lang="en-US" dirty="0" smtClean="0"/>
              <a:t> with the same naming conventions!</a:t>
            </a:r>
          </a:p>
          <a:p>
            <a:pPr lvl="1"/>
            <a:r>
              <a:rPr lang="en-US" dirty="0" smtClean="0"/>
              <a:t>Ask the instance of </a:t>
            </a:r>
            <a:r>
              <a:rPr lang="en-US" dirty="0" err="1"/>
              <a:t>PropertyListenerSupport</a:t>
            </a:r>
            <a:r>
              <a:rPr lang="en-US" dirty="0"/>
              <a:t> </a:t>
            </a:r>
            <a:r>
              <a:rPr lang="en-US" dirty="0" smtClean="0"/>
              <a:t> to broadcast this event to all of the listeners it keeps track of</a:t>
            </a:r>
          </a:p>
          <a:p>
            <a:r>
              <a:rPr lang="en-US" dirty="0" smtClean="0"/>
              <a:t>Make sure a composite object does not create a new object in a getter for an object property.</a:t>
            </a:r>
            <a:endParaRPr lang="en-US" dirty="0"/>
          </a:p>
        </p:txBody>
      </p:sp>
    </p:spTree>
    <p:extLst>
      <p:ext uri="{BB962C8B-B14F-4D97-AF65-F5344CB8AC3E}">
        <p14:creationId xmlns:p14="http://schemas.microsoft.com/office/powerpoint/2010/main" val="6871904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Interface Implementation</a:t>
            </a:r>
            <a:endParaRPr lang="en-US" dirty="0"/>
          </a:p>
        </p:txBody>
      </p:sp>
      <p:sp>
        <p:nvSpPr>
          <p:cNvPr id="3" name="Rectangle 2"/>
          <p:cNvSpPr/>
          <p:nvPr/>
        </p:nvSpPr>
        <p:spPr>
          <a:xfrm>
            <a:off x="152400" y="990600"/>
            <a:ext cx="8686800" cy="58674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b="1" dirty="0">
                <a:solidFill>
                  <a:srgbClr val="7F0055"/>
                </a:solidFill>
                <a:latin typeface="Consolas"/>
              </a:rPr>
              <a:t>public</a:t>
            </a:r>
            <a:r>
              <a:rPr lang="en-US" sz="1600" b="1" dirty="0">
                <a:solidFill>
                  <a:srgbClr val="000000"/>
                </a:solidFill>
                <a:latin typeface="Consolas"/>
              </a:rPr>
              <a:t> </a:t>
            </a:r>
            <a:r>
              <a:rPr lang="en-US" sz="1600" b="1" dirty="0">
                <a:solidFill>
                  <a:srgbClr val="7F0055"/>
                </a:solidFill>
                <a:latin typeface="Consolas"/>
              </a:rPr>
              <a:t>class</a:t>
            </a:r>
            <a:r>
              <a:rPr lang="en-US" sz="1600" b="1" dirty="0">
                <a:solidFill>
                  <a:srgbClr val="000000"/>
                </a:solidFill>
                <a:latin typeface="Consolas"/>
              </a:rPr>
              <a:t> </a:t>
            </a:r>
            <a:r>
              <a:rPr lang="en-US" sz="1600" b="1" dirty="0" err="1">
                <a:solidFill>
                  <a:srgbClr val="000000"/>
                </a:solidFill>
                <a:latin typeface="Consolas"/>
              </a:rPr>
              <a:t>ABMISpreadsheet</a:t>
            </a:r>
            <a:r>
              <a:rPr lang="en-US" sz="1600" b="1" dirty="0">
                <a:solidFill>
                  <a:srgbClr val="000000"/>
                </a:solidFill>
                <a:latin typeface="Consolas"/>
              </a:rPr>
              <a:t> </a:t>
            </a:r>
            <a:r>
              <a:rPr lang="en-US" sz="1600" b="1" dirty="0">
                <a:solidFill>
                  <a:srgbClr val="7F0055"/>
                </a:solidFill>
                <a:latin typeface="Consolas"/>
              </a:rPr>
              <a:t>implements</a:t>
            </a:r>
            <a:r>
              <a:rPr lang="en-US" sz="1600" b="1" dirty="0">
                <a:solidFill>
                  <a:srgbClr val="000000"/>
                </a:solidFill>
                <a:latin typeface="Consolas"/>
              </a:rPr>
              <a:t> </a:t>
            </a:r>
            <a:r>
              <a:rPr lang="en-US" sz="1600" b="1" dirty="0" err="1">
                <a:solidFill>
                  <a:srgbClr val="000000"/>
                </a:solidFill>
                <a:latin typeface="Consolas"/>
              </a:rPr>
              <a:t>BMISpreadsheet</a:t>
            </a:r>
            <a:r>
              <a:rPr lang="en-US" sz="1600" b="1" dirty="0">
                <a:solidFill>
                  <a:srgbClr val="000000"/>
                </a:solidFill>
                <a:latin typeface="Consolas"/>
              </a:rPr>
              <a:t> {</a:t>
            </a:r>
          </a:p>
          <a:p>
            <a:r>
              <a:rPr lang="en-US" sz="1600" b="1" dirty="0" smtClean="0">
                <a:solidFill>
                  <a:srgbClr val="7F0055"/>
                </a:solidFill>
                <a:latin typeface="Consolas"/>
              </a:rPr>
              <a:t>  double</a:t>
            </a:r>
            <a:r>
              <a:rPr lang="en-US" sz="1600" b="1" dirty="0" smtClean="0">
                <a:solidFill>
                  <a:srgbClr val="000000"/>
                </a:solidFill>
                <a:latin typeface="Consolas"/>
              </a:rPr>
              <a:t> </a:t>
            </a:r>
            <a:r>
              <a:rPr lang="en-US" sz="1600" b="1" dirty="0">
                <a:solidFill>
                  <a:srgbClr val="0000C0"/>
                </a:solidFill>
                <a:latin typeface="Consolas"/>
              </a:rPr>
              <a:t>height</a:t>
            </a:r>
            <a:r>
              <a:rPr lang="en-US" sz="1600" b="1" dirty="0">
                <a:solidFill>
                  <a:srgbClr val="000000"/>
                </a:solidFill>
                <a:latin typeface="Consolas"/>
              </a:rPr>
              <a:t>;</a:t>
            </a:r>
          </a:p>
          <a:p>
            <a:r>
              <a:rPr lang="en-US" sz="1600" b="1" dirty="0" smtClean="0">
                <a:solidFill>
                  <a:srgbClr val="7F0055"/>
                </a:solidFill>
                <a:latin typeface="Consolas"/>
              </a:rPr>
              <a:t>  double</a:t>
            </a:r>
            <a:r>
              <a:rPr lang="en-US" sz="1600" b="1" dirty="0" smtClean="0">
                <a:solidFill>
                  <a:srgbClr val="000000"/>
                </a:solidFill>
                <a:latin typeface="Consolas"/>
              </a:rPr>
              <a:t> </a:t>
            </a:r>
            <a:r>
              <a:rPr lang="en-US" sz="1600" b="1" dirty="0">
                <a:solidFill>
                  <a:srgbClr val="0000C0"/>
                </a:solidFill>
                <a:latin typeface="Consolas"/>
              </a:rPr>
              <a:t>weight</a:t>
            </a:r>
            <a:r>
              <a:rPr lang="en-US" sz="1600" b="1" dirty="0">
                <a:solidFill>
                  <a:srgbClr val="000000"/>
                </a:solidFill>
                <a:latin typeface="Consolas"/>
              </a:rPr>
              <a:t>;</a:t>
            </a: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err="1" smtClean="0">
                <a:solidFill>
                  <a:srgbClr val="000000"/>
                </a:solidFill>
                <a:latin typeface="Consolas"/>
              </a:rPr>
              <a:t>ABMISpreadsheet</a:t>
            </a:r>
            <a:r>
              <a:rPr lang="en-US" sz="1600" b="1" dirty="0" smtClean="0">
                <a:solidFill>
                  <a:srgbClr val="000000"/>
                </a:solidFill>
                <a:latin typeface="Consolas"/>
              </a:rPr>
              <a:t>(</a:t>
            </a:r>
            <a:r>
              <a:rPr lang="en-US" sz="1600" b="1" dirty="0" smtClean="0">
                <a:solidFill>
                  <a:srgbClr val="7F0055"/>
                </a:solidFill>
                <a:latin typeface="Consolas"/>
              </a:rPr>
              <a:t>double</a:t>
            </a:r>
            <a:r>
              <a:rPr lang="en-US" sz="1600" b="1" dirty="0" smtClean="0">
                <a:solidFill>
                  <a:srgbClr val="000000"/>
                </a:solidFill>
                <a:latin typeface="Consolas"/>
              </a:rPr>
              <a:t> </a:t>
            </a:r>
            <a:r>
              <a:rPr lang="en-US" sz="1600" b="1" dirty="0" err="1">
                <a:solidFill>
                  <a:srgbClr val="000000"/>
                </a:solidFill>
                <a:latin typeface="Consolas"/>
              </a:rPr>
              <a:t>theInitialHeight</a:t>
            </a:r>
            <a:r>
              <a:rPr lang="en-US" sz="1600" b="1" dirty="0">
                <a:solidFill>
                  <a:srgbClr val="000000"/>
                </a:solidFill>
                <a:latin typeface="Consolas"/>
              </a:rPr>
              <a:t>, </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theInitialWeight</a:t>
            </a:r>
            <a:r>
              <a:rPr lang="en-US" sz="1600" b="1" dirty="0">
                <a:solidFill>
                  <a:srgbClr val="000000"/>
                </a:solidFill>
                <a:latin typeface="Consolas"/>
              </a:rPr>
              <a:t>) {</a:t>
            </a:r>
          </a:p>
          <a:p>
            <a:r>
              <a:rPr lang="en-US" sz="1600" dirty="0" smtClean="0">
                <a:solidFill>
                  <a:srgbClr val="000000"/>
                </a:solidFill>
                <a:latin typeface="Consolas"/>
              </a:rPr>
              <a:t>    </a:t>
            </a:r>
            <a:r>
              <a:rPr lang="en-US" sz="1600" dirty="0" err="1" smtClean="0">
                <a:solidFill>
                  <a:srgbClr val="000000"/>
                </a:solidFill>
                <a:latin typeface="Consolas"/>
              </a:rPr>
              <a:t>setHeight</a:t>
            </a:r>
            <a:r>
              <a:rPr lang="en-US" sz="1600" dirty="0" smtClean="0">
                <a:solidFill>
                  <a:srgbClr val="000000"/>
                </a:solidFill>
                <a:latin typeface="Consolas"/>
              </a:rPr>
              <a:t>(</a:t>
            </a:r>
            <a:r>
              <a:rPr lang="en-US" sz="1600" dirty="0" err="1" smtClean="0">
                <a:solidFill>
                  <a:srgbClr val="000000"/>
                </a:solidFill>
                <a:latin typeface="Consolas"/>
              </a:rPr>
              <a:t>theInitialHeight</a:t>
            </a:r>
            <a:r>
              <a:rPr lang="en-US" sz="1600" dirty="0">
                <a:solidFill>
                  <a:srgbClr val="000000"/>
                </a:solidFill>
                <a:latin typeface="Consolas"/>
              </a:rPr>
              <a:t>);</a:t>
            </a:r>
          </a:p>
          <a:p>
            <a:r>
              <a:rPr lang="en-US" sz="1600" dirty="0" smtClean="0">
                <a:solidFill>
                  <a:srgbClr val="000000"/>
                </a:solidFill>
                <a:latin typeface="Consolas"/>
              </a:rPr>
              <a:t>    </a:t>
            </a:r>
            <a:r>
              <a:rPr lang="en-US" sz="1600" dirty="0" err="1" smtClean="0">
                <a:solidFill>
                  <a:srgbClr val="000000"/>
                </a:solidFill>
                <a:latin typeface="Consolas"/>
              </a:rPr>
              <a:t>setWeight</a:t>
            </a:r>
            <a:r>
              <a:rPr lang="en-US" sz="1600" dirty="0" smtClean="0">
                <a:solidFill>
                  <a:srgbClr val="000000"/>
                </a:solidFill>
                <a:latin typeface="Consolas"/>
              </a:rPr>
              <a:t>(</a:t>
            </a:r>
            <a:r>
              <a:rPr lang="en-US" sz="1600" dirty="0" err="1" smtClean="0">
                <a:solidFill>
                  <a:srgbClr val="000000"/>
                </a:solidFill>
                <a:latin typeface="Consolas"/>
              </a:rPr>
              <a:t>theInitialWeight</a:t>
            </a:r>
            <a:r>
              <a:rPr lang="en-US" sz="1600"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getWeight</a:t>
            </a:r>
            <a:r>
              <a:rPr lang="en-US" sz="1600" b="1" dirty="0">
                <a:solidFill>
                  <a:srgbClr val="000000"/>
                </a:solidFill>
                <a:latin typeface="Consolas"/>
              </a:rPr>
              <a:t>() {</a:t>
            </a:r>
          </a:p>
          <a:p>
            <a:r>
              <a:rPr lang="en-US" sz="1600" b="1" dirty="0" smtClean="0">
                <a:solidFill>
                  <a:srgbClr val="7F0055"/>
                </a:solidFill>
                <a:latin typeface="Consolas"/>
              </a:rPr>
              <a:t>    return</a:t>
            </a:r>
            <a:r>
              <a:rPr lang="en-US" sz="1600" b="1" dirty="0" smtClean="0">
                <a:solidFill>
                  <a:srgbClr val="000000"/>
                </a:solidFill>
                <a:latin typeface="Consolas"/>
              </a:rPr>
              <a:t> </a:t>
            </a:r>
            <a:r>
              <a:rPr lang="en-US" sz="1600" b="1" dirty="0">
                <a:solidFill>
                  <a:srgbClr val="0000C0"/>
                </a:solidFill>
                <a:latin typeface="Consolas"/>
              </a:rPr>
              <a:t>weight</a:t>
            </a:r>
            <a:r>
              <a:rPr lang="en-US" sz="1600" b="1"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void</a:t>
            </a:r>
            <a:r>
              <a:rPr lang="en-US" sz="1600" b="1" dirty="0">
                <a:solidFill>
                  <a:srgbClr val="000000"/>
                </a:solidFill>
                <a:latin typeface="Consolas"/>
              </a:rPr>
              <a:t> </a:t>
            </a:r>
            <a:r>
              <a:rPr lang="en-US" sz="1600" b="1" dirty="0" err="1">
                <a:solidFill>
                  <a:srgbClr val="000000"/>
                </a:solidFill>
                <a:latin typeface="Consolas"/>
              </a:rPr>
              <a:t>setWeight</a:t>
            </a:r>
            <a:r>
              <a:rPr lang="en-US" sz="1600" b="1" dirty="0">
                <a:solidFill>
                  <a:srgbClr val="000000"/>
                </a:solidFill>
                <a:latin typeface="Consolas"/>
              </a:rPr>
              <a:t>(</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newWeight</a:t>
            </a:r>
            <a:r>
              <a:rPr lang="en-US" sz="1600" b="1" dirty="0">
                <a:solidFill>
                  <a:srgbClr val="000000"/>
                </a:solidFill>
                <a:latin typeface="Consolas"/>
              </a:rPr>
              <a:t>) {</a:t>
            </a:r>
          </a:p>
          <a:p>
            <a:r>
              <a:rPr lang="en-US" sz="1600" dirty="0" smtClean="0">
                <a:solidFill>
                  <a:srgbClr val="0000C0"/>
                </a:solidFill>
                <a:latin typeface="Consolas"/>
              </a:rPr>
              <a:t>    weight</a:t>
            </a:r>
            <a:r>
              <a:rPr lang="en-US" sz="1600" dirty="0" smtClean="0">
                <a:solidFill>
                  <a:srgbClr val="000000"/>
                </a:solidFill>
                <a:latin typeface="Consolas"/>
              </a:rPr>
              <a:t> </a:t>
            </a:r>
            <a:r>
              <a:rPr lang="en-US" sz="1600" dirty="0">
                <a:solidFill>
                  <a:srgbClr val="000000"/>
                </a:solidFill>
                <a:latin typeface="Consolas"/>
              </a:rPr>
              <a:t>= </a:t>
            </a:r>
            <a:r>
              <a:rPr lang="en-US" sz="1600" dirty="0" err="1">
                <a:solidFill>
                  <a:srgbClr val="000000"/>
                </a:solidFill>
                <a:latin typeface="Consolas"/>
              </a:rPr>
              <a:t>newWeight</a:t>
            </a:r>
            <a:r>
              <a:rPr lang="en-US" sz="1600"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getHeight</a:t>
            </a:r>
            <a:r>
              <a:rPr lang="en-US" sz="1600" b="1" dirty="0">
                <a:solidFill>
                  <a:srgbClr val="000000"/>
                </a:solidFill>
                <a:latin typeface="Consolas"/>
              </a:rPr>
              <a:t>() {</a:t>
            </a:r>
          </a:p>
          <a:p>
            <a:r>
              <a:rPr lang="en-US" sz="1600" b="1" dirty="0" smtClean="0">
                <a:solidFill>
                  <a:srgbClr val="7F0055"/>
                </a:solidFill>
                <a:latin typeface="Consolas"/>
              </a:rPr>
              <a:t>    return</a:t>
            </a:r>
            <a:r>
              <a:rPr lang="en-US" sz="1600" b="1" dirty="0" smtClean="0">
                <a:solidFill>
                  <a:srgbClr val="000000"/>
                </a:solidFill>
                <a:latin typeface="Consolas"/>
              </a:rPr>
              <a:t> </a:t>
            </a:r>
            <a:r>
              <a:rPr lang="en-US" sz="1600" b="1" dirty="0">
                <a:solidFill>
                  <a:srgbClr val="0000C0"/>
                </a:solidFill>
                <a:latin typeface="Consolas"/>
              </a:rPr>
              <a:t>height</a:t>
            </a:r>
            <a:r>
              <a:rPr lang="en-US" sz="1600" b="1"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void</a:t>
            </a:r>
            <a:r>
              <a:rPr lang="en-US" sz="1600" b="1" dirty="0">
                <a:solidFill>
                  <a:srgbClr val="000000"/>
                </a:solidFill>
                <a:latin typeface="Consolas"/>
              </a:rPr>
              <a:t> </a:t>
            </a:r>
            <a:r>
              <a:rPr lang="en-US" sz="1600" b="1" dirty="0" err="1">
                <a:solidFill>
                  <a:srgbClr val="000000"/>
                </a:solidFill>
                <a:latin typeface="Consolas"/>
              </a:rPr>
              <a:t>setHeight</a:t>
            </a:r>
            <a:r>
              <a:rPr lang="en-US" sz="1600" b="1" dirty="0">
                <a:solidFill>
                  <a:srgbClr val="000000"/>
                </a:solidFill>
                <a:latin typeface="Consolas"/>
              </a:rPr>
              <a:t>(</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newHeight</a:t>
            </a:r>
            <a:r>
              <a:rPr lang="en-US" sz="1600" b="1" dirty="0">
                <a:solidFill>
                  <a:srgbClr val="000000"/>
                </a:solidFill>
                <a:latin typeface="Consolas"/>
              </a:rPr>
              <a:t>) {</a:t>
            </a:r>
          </a:p>
          <a:p>
            <a:r>
              <a:rPr lang="en-US" sz="1600" dirty="0" smtClean="0">
                <a:solidFill>
                  <a:srgbClr val="0000C0"/>
                </a:solidFill>
                <a:latin typeface="Consolas"/>
              </a:rPr>
              <a:t>    height</a:t>
            </a:r>
            <a:r>
              <a:rPr lang="en-US" sz="1600" dirty="0" smtClean="0">
                <a:solidFill>
                  <a:srgbClr val="000000"/>
                </a:solidFill>
                <a:latin typeface="Consolas"/>
              </a:rPr>
              <a:t> </a:t>
            </a:r>
            <a:r>
              <a:rPr lang="en-US" sz="1600" dirty="0">
                <a:solidFill>
                  <a:srgbClr val="000000"/>
                </a:solidFill>
                <a:latin typeface="Consolas"/>
              </a:rPr>
              <a:t>= </a:t>
            </a:r>
            <a:r>
              <a:rPr lang="en-US" sz="1600" dirty="0" err="1">
                <a:solidFill>
                  <a:srgbClr val="000000"/>
                </a:solidFill>
                <a:latin typeface="Consolas"/>
              </a:rPr>
              <a:t>newHeight</a:t>
            </a:r>
            <a:r>
              <a:rPr lang="en-US" sz="1600"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getBMI</a:t>
            </a:r>
            <a:r>
              <a:rPr lang="en-US" sz="1600" b="1" dirty="0">
                <a:solidFill>
                  <a:srgbClr val="000000"/>
                </a:solidFill>
                <a:latin typeface="Consolas"/>
              </a:rPr>
              <a:t>() {</a:t>
            </a:r>
          </a:p>
          <a:p>
            <a:r>
              <a:rPr lang="en-US" sz="1600" b="1" dirty="0" smtClean="0">
                <a:solidFill>
                  <a:srgbClr val="7F0055"/>
                </a:solidFill>
                <a:latin typeface="Consolas"/>
              </a:rPr>
              <a:t>    return</a:t>
            </a:r>
            <a:r>
              <a:rPr lang="en-US" sz="1600" b="1" dirty="0" smtClean="0">
                <a:solidFill>
                  <a:srgbClr val="000000"/>
                </a:solidFill>
                <a:latin typeface="Consolas"/>
              </a:rPr>
              <a:t> </a:t>
            </a:r>
            <a:r>
              <a:rPr lang="en-US" sz="1600" b="1" dirty="0">
                <a:solidFill>
                  <a:srgbClr val="0000C0"/>
                </a:solidFill>
                <a:latin typeface="Consolas"/>
              </a:rPr>
              <a:t>weight</a:t>
            </a:r>
            <a:r>
              <a:rPr lang="en-US" sz="1600" b="1" dirty="0">
                <a:solidFill>
                  <a:srgbClr val="000000"/>
                </a:solidFill>
                <a:latin typeface="Consolas"/>
              </a:rPr>
              <a:t>/(</a:t>
            </a:r>
            <a:r>
              <a:rPr lang="en-US" sz="1600" b="1" dirty="0">
                <a:solidFill>
                  <a:srgbClr val="0000C0"/>
                </a:solidFill>
                <a:latin typeface="Consolas"/>
              </a:rPr>
              <a:t>height</a:t>
            </a:r>
            <a:r>
              <a:rPr lang="en-US" sz="1600" b="1" dirty="0">
                <a:solidFill>
                  <a:srgbClr val="000000"/>
                </a:solidFill>
                <a:latin typeface="Consolas"/>
              </a:rPr>
              <a:t>*</a:t>
            </a:r>
            <a:r>
              <a:rPr lang="en-US" sz="1600" b="1" dirty="0">
                <a:solidFill>
                  <a:srgbClr val="0000C0"/>
                </a:solidFill>
                <a:latin typeface="Consolas"/>
              </a:rPr>
              <a:t>height</a:t>
            </a:r>
            <a:r>
              <a:rPr lang="en-US" sz="1600" b="1"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dirty="0">
                <a:solidFill>
                  <a:srgbClr val="000000"/>
                </a:solidFill>
                <a:latin typeface="Consolas"/>
              </a:rPr>
              <a:t>}</a:t>
            </a:r>
            <a:endParaRPr lang="en-US" sz="1600" dirty="0"/>
          </a:p>
        </p:txBody>
      </p:sp>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1062451799"/>
      </p:ext>
    </p:extLst>
  </p:cSld>
  <p:clrMapOvr>
    <a:masterClrMapping/>
  </p:clrMapOvr>
  <mc:AlternateContent xmlns:mc="http://schemas.openxmlformats.org/markup-compatibility/2006" xmlns:p14="http://schemas.microsoft.com/office/powerpoint/2010/main">
    <mc:Choice Requires="p14">
      <p:transition spd="slow" p14:dur="2000" advTm="304408"/>
    </mc:Choice>
    <mc:Fallback xmlns="">
      <p:transition spd="slow" advTm="3044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Change not Reflected in an Observer</a:t>
            </a:r>
            <a:endParaRPr lang="en-US" dirty="0"/>
          </a:p>
        </p:txBody>
      </p:sp>
      <p:sp>
        <p:nvSpPr>
          <p:cNvPr id="3" name="Content Placeholder 2"/>
          <p:cNvSpPr>
            <a:spLocks noGrp="1"/>
          </p:cNvSpPr>
          <p:nvPr>
            <p:ph sz="quarter" idx="1"/>
          </p:nvPr>
        </p:nvSpPr>
        <p:spPr/>
        <p:txBody>
          <a:bodyPr/>
          <a:lstStyle/>
          <a:p>
            <a:pPr lvl="0"/>
            <a:r>
              <a:rPr lang="en-US" dirty="0" smtClean="0"/>
              <a:t>The class of the observable does not define a registration method.</a:t>
            </a:r>
          </a:p>
          <a:p>
            <a:pPr lvl="0"/>
            <a:r>
              <a:rPr lang="en-US" dirty="0" smtClean="0"/>
              <a:t>The observer does not call this method in the observer</a:t>
            </a:r>
            <a:r>
              <a:rPr lang="en-US" dirty="0"/>
              <a:t> </a:t>
            </a:r>
            <a:r>
              <a:rPr lang="en-US" dirty="0" smtClean="0"/>
              <a:t>or calls it in is parent or child</a:t>
            </a:r>
          </a:p>
          <a:p>
            <a:pPr lvl="0"/>
            <a:r>
              <a:rPr lang="en-US" dirty="0" smtClean="0"/>
              <a:t>The observer is not sent changes to the component.</a:t>
            </a:r>
          </a:p>
          <a:p>
            <a:pPr lvl="0"/>
            <a:r>
              <a:rPr lang="en-US" dirty="0" smtClean="0"/>
              <a:t>The observer does not correctly react to the change.</a:t>
            </a:r>
          </a:p>
          <a:p>
            <a:r>
              <a:rPr lang="en-US" dirty="0"/>
              <a:t>Use print statements or </a:t>
            </a:r>
            <a:r>
              <a:rPr lang="en-US" dirty="0" smtClean="0"/>
              <a:t>breakpoints to debug?</a:t>
            </a:r>
            <a:endParaRPr lang="en-US" dirty="0"/>
          </a:p>
          <a:p>
            <a:pPr lvl="0"/>
            <a:endParaRPr lang="en-US" dirty="0" smtClean="0"/>
          </a:p>
          <a:p>
            <a:endParaRPr lang="en-US" dirty="0"/>
          </a:p>
        </p:txBody>
      </p:sp>
      <p:pic>
        <p:nvPicPr>
          <p:cNvPr id="4" name="~PP3526.WAV">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cstate="print"/>
          <a:stretch>
            <a:fillRect/>
          </a:stretch>
        </p:blipFill>
        <p:spPr>
          <a:xfrm>
            <a:off x="8656638" y="6370638"/>
            <a:ext cx="304800" cy="304800"/>
          </a:xfrm>
          <a:prstGeom prst="rect">
            <a:avLst/>
          </a:prstGeom>
        </p:spPr>
      </p:pic>
    </p:spTree>
    <p:custDataLst>
      <p:tags r:id="rId1"/>
    </p:custDataLst>
  </p:cSld>
  <p:clrMapOvr>
    <a:masterClrMapping/>
  </p:clrMapOvr>
  <p:transition advTm="9597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945"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27" fill="hold" display="0">
                  <p:stCondLst>
                    <p:cond delay="indefinite"/>
                  </p:stCondLst>
                  <p:endCondLst>
                    <p:cond evt="onPrev" delay="0">
                      <p:tgtEl>
                        <p:sldTgt/>
                      </p:tgtEl>
                    </p:cond>
                    <p:cond evt="onStopAudio" delay="0">
                      <p:tgtEl>
                        <p:sldTgt/>
                      </p:tgtEl>
                    </p:cond>
                  </p:endCondLst>
                </p:cTn>
                <p:tgtEl>
                  <p:spTgt spid="4"/>
                </p:tgtEl>
              </p:cMediaNode>
            </p:audio>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ObjectEditor vs. Your Own Observer</a:t>
            </a:r>
            <a:endParaRPr lang="en-US" dirty="0"/>
          </a:p>
        </p:txBody>
      </p:sp>
      <p:sp>
        <p:nvSpPr>
          <p:cNvPr id="3" name="Content Placeholder 2"/>
          <p:cNvSpPr>
            <a:spLocks noGrp="1"/>
          </p:cNvSpPr>
          <p:nvPr>
            <p:ph sz="quarter" idx="1"/>
          </p:nvPr>
        </p:nvSpPr>
        <p:spPr/>
        <p:txBody>
          <a:bodyPr/>
          <a:lstStyle/>
          <a:p>
            <a:r>
              <a:rPr lang="en-US" dirty="0" smtClean="0"/>
              <a:t>ObjectEditor automatically registers with observable based on name and argument of registration method</a:t>
            </a:r>
          </a:p>
          <a:p>
            <a:pPr lvl="1"/>
            <a:r>
              <a:rPr lang="en-US" dirty="0" smtClean="0"/>
              <a:t>The argument must be predefined </a:t>
            </a:r>
            <a:r>
              <a:rPr lang="en-US" dirty="0" err="1" smtClean="0"/>
              <a:t>PropertyChangeListener</a:t>
            </a:r>
            <a:endParaRPr lang="en-US" dirty="0" smtClean="0"/>
          </a:p>
          <a:p>
            <a:r>
              <a:rPr lang="en-US" dirty="0" smtClean="0"/>
              <a:t>You must write your own code to register observer</a:t>
            </a:r>
          </a:p>
        </p:txBody>
      </p:sp>
    </p:spTree>
  </p:cSld>
  <p:clrMapOvr>
    <a:masterClrMapping/>
  </p:clrMapOvr>
  <p:transition advTm="4360"/>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Common Situation in Partially Observable Object</a:t>
            </a:r>
            <a:endParaRPr lang="en-US" dirty="0"/>
          </a:p>
        </p:txBody>
      </p:sp>
      <p:sp>
        <p:nvSpPr>
          <p:cNvPr id="3" name="Content Placeholder 2"/>
          <p:cNvSpPr>
            <a:spLocks noGrp="1"/>
          </p:cNvSpPr>
          <p:nvPr>
            <p:ph sz="quarter" idx="1"/>
          </p:nvPr>
        </p:nvSpPr>
        <p:spPr/>
        <p:txBody>
          <a:bodyPr/>
          <a:lstStyle/>
          <a:p>
            <a:r>
              <a:rPr lang="en-US" dirty="0" smtClean="0"/>
              <a:t>“Some value is refreshed correctly in the main window but not in the graphics window.”</a:t>
            </a:r>
          </a:p>
          <a:p>
            <a:r>
              <a:rPr lang="en-US" dirty="0" smtClean="0"/>
              <a:t>An object/property is either displayed in the graphics window or in the main window - not both.  Point's x and y coordinates not displayed as text fields in the main window. </a:t>
            </a:r>
          </a:p>
          <a:p>
            <a:r>
              <a:rPr lang="en-US" dirty="0" smtClean="0"/>
              <a:t>Real problem: you have two copies of the same value, one displayed in the main window and one in the graphics window, and you have announced changes to the former and not the latter. </a:t>
            </a:r>
          </a:p>
          <a:p>
            <a:endParaRPr lang="en-US" dirty="0"/>
          </a:p>
        </p:txBody>
      </p:sp>
    </p:spTree>
    <p:custDataLst>
      <p:tags r:id="rId1"/>
    </p:custDataLst>
  </p:cSld>
  <p:clrMapOvr>
    <a:masterClrMapping/>
  </p:clrMapOvr>
  <p:transition advTm="10367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Collection Notifications?</a:t>
            </a:r>
            <a:endParaRPr lang="en-US" dirty="0"/>
          </a:p>
        </p:txBody>
      </p:sp>
      <p:sp>
        <p:nvSpPr>
          <p:cNvPr id="3" name="Rectangle 2"/>
          <p:cNvSpPr/>
          <p:nvPr/>
        </p:nvSpPr>
        <p:spPr>
          <a:xfrm>
            <a:off x="381000" y="990600"/>
            <a:ext cx="8229600" cy="31242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b="1" dirty="0">
                <a:solidFill>
                  <a:srgbClr val="7F0055"/>
                </a:solidFill>
                <a:latin typeface="Courier New"/>
              </a:rPr>
              <a:t>public</a:t>
            </a:r>
            <a:r>
              <a:rPr lang="en-US" b="1" dirty="0">
                <a:solidFill>
                  <a:srgbClr val="000000"/>
                </a:solidFill>
                <a:latin typeface="Courier New"/>
              </a:rPr>
              <a:t> </a:t>
            </a:r>
            <a:r>
              <a:rPr lang="en-US" b="1" dirty="0">
                <a:solidFill>
                  <a:srgbClr val="7F0055"/>
                </a:solidFill>
                <a:latin typeface="Courier New"/>
              </a:rPr>
              <a:t>static</a:t>
            </a:r>
            <a:r>
              <a:rPr lang="en-US" b="1" dirty="0">
                <a:solidFill>
                  <a:srgbClr val="000000"/>
                </a:solidFill>
                <a:latin typeface="Courier New"/>
              </a:rPr>
              <a:t> </a:t>
            </a:r>
            <a:r>
              <a:rPr lang="en-US" b="1" dirty="0">
                <a:solidFill>
                  <a:srgbClr val="7F0055"/>
                </a:solidFill>
                <a:latin typeface="Courier New"/>
              </a:rPr>
              <a:t>void</a:t>
            </a:r>
            <a:r>
              <a:rPr lang="en-US" b="1" dirty="0">
                <a:solidFill>
                  <a:srgbClr val="000000"/>
                </a:solidFill>
                <a:latin typeface="Courier New"/>
              </a:rPr>
              <a:t> </a:t>
            </a:r>
            <a:r>
              <a:rPr lang="en-US" b="1" dirty="0" err="1">
                <a:solidFill>
                  <a:srgbClr val="000000"/>
                </a:solidFill>
                <a:latin typeface="Courier New"/>
              </a:rPr>
              <a:t>createAndDisplayHistory</a:t>
            </a:r>
            <a:r>
              <a:rPr lang="en-US" b="1" dirty="0" smtClean="0">
                <a:solidFill>
                  <a:srgbClr val="000000"/>
                </a:solidFill>
                <a:latin typeface="Courier New"/>
              </a:rPr>
              <a:t>(</a:t>
            </a:r>
          </a:p>
          <a:p>
            <a:r>
              <a:rPr lang="en-US" b="1" dirty="0">
                <a:solidFill>
                  <a:srgbClr val="000000"/>
                </a:solidFill>
                <a:latin typeface="Courier New"/>
              </a:rPr>
              <a:t> </a:t>
            </a:r>
            <a:r>
              <a:rPr lang="en-US" b="1" dirty="0" smtClean="0">
                <a:solidFill>
                  <a:srgbClr val="000000"/>
                </a:solidFill>
                <a:latin typeface="Courier New"/>
              </a:rPr>
              <a:t>  </a:t>
            </a:r>
            <a:r>
              <a:rPr lang="en-US" b="1" dirty="0" err="1" smtClean="0">
                <a:solidFill>
                  <a:srgbClr val="000000"/>
                </a:solidFill>
                <a:latin typeface="Courier New"/>
              </a:rPr>
              <a:t>StringHistory</a:t>
            </a:r>
            <a:r>
              <a:rPr lang="en-US" b="1" dirty="0" smtClean="0">
                <a:solidFill>
                  <a:srgbClr val="000000"/>
                </a:solidFill>
                <a:latin typeface="Courier New"/>
              </a:rPr>
              <a:t> </a:t>
            </a:r>
            <a:r>
              <a:rPr lang="en-US" b="1" dirty="0" err="1">
                <a:solidFill>
                  <a:srgbClr val="000000"/>
                </a:solidFill>
                <a:latin typeface="Courier New"/>
              </a:rPr>
              <a:t>stringHistory</a:t>
            </a:r>
            <a:r>
              <a:rPr lang="en-US" b="1" dirty="0">
                <a:solidFill>
                  <a:srgbClr val="000000"/>
                </a:solidFill>
                <a:latin typeface="Courier New"/>
              </a:rPr>
              <a:t>) {</a:t>
            </a:r>
          </a:p>
          <a:p>
            <a:r>
              <a:rPr lang="en-US" dirty="0" smtClean="0">
                <a:solidFill>
                  <a:srgbClr val="000000"/>
                </a:solidFill>
                <a:latin typeface="Courier New"/>
              </a:rPr>
              <a:t>   </a:t>
            </a:r>
            <a:r>
              <a:rPr lang="en-US" dirty="0" err="1" smtClean="0">
                <a:solidFill>
                  <a:srgbClr val="000000"/>
                </a:solidFill>
                <a:latin typeface="Courier New"/>
              </a:rPr>
              <a:t>ObjectEditor.</a:t>
            </a:r>
            <a:r>
              <a:rPr lang="en-US" i="1" dirty="0" err="1" smtClean="0">
                <a:solidFill>
                  <a:srgbClr val="000000"/>
                </a:solidFill>
                <a:latin typeface="Courier New"/>
              </a:rPr>
              <a:t>edit</a:t>
            </a:r>
            <a:r>
              <a:rPr lang="en-US" i="1" dirty="0" smtClean="0">
                <a:solidFill>
                  <a:srgbClr val="000000"/>
                </a:solidFill>
                <a:latin typeface="Courier New"/>
              </a:rPr>
              <a:t>(</a:t>
            </a:r>
            <a:r>
              <a:rPr lang="en-US" i="1" dirty="0" err="1" smtClean="0">
                <a:solidFill>
                  <a:srgbClr val="000000"/>
                </a:solidFill>
                <a:latin typeface="Courier New"/>
              </a:rPr>
              <a:t>stringHistory</a:t>
            </a:r>
            <a:r>
              <a:rPr lang="en-US" i="1" dirty="0" smtClean="0">
                <a:solidFill>
                  <a:srgbClr val="000000"/>
                </a:solidFill>
                <a:latin typeface="Courier New"/>
              </a:rPr>
              <a:t>);</a:t>
            </a:r>
          </a:p>
          <a:p>
            <a:r>
              <a:rPr lang="en-US" i="1" dirty="0">
                <a:solidFill>
                  <a:srgbClr val="000000"/>
                </a:solidFill>
                <a:latin typeface="Courier New"/>
              </a:rPr>
              <a:t> </a:t>
            </a:r>
            <a:r>
              <a:rPr lang="en-US" i="1" dirty="0" smtClean="0">
                <a:solidFill>
                  <a:srgbClr val="000000"/>
                </a:solidFill>
                <a:latin typeface="Courier New"/>
              </a:rPr>
              <a:t>  </a:t>
            </a:r>
            <a:r>
              <a:rPr lang="en-US" dirty="0" err="1" smtClean="0">
                <a:solidFill>
                  <a:srgbClr val="000000"/>
                </a:solidFill>
                <a:latin typeface="Courier New"/>
              </a:rPr>
              <a:t>ThreadSupport.sleep</a:t>
            </a:r>
            <a:r>
              <a:rPr lang="en-US" dirty="0" smtClean="0">
                <a:solidFill>
                  <a:srgbClr val="000000"/>
                </a:solidFill>
                <a:latin typeface="Courier New"/>
              </a:rPr>
              <a:t> (1000);</a:t>
            </a:r>
            <a:endParaRPr lang="en-US" dirty="0">
              <a:solidFill>
                <a:srgbClr val="000000"/>
              </a:solidFill>
              <a:latin typeface="Courier New"/>
            </a:endParaRPr>
          </a:p>
          <a:p>
            <a:r>
              <a:rPr lang="en-US" dirty="0" smtClean="0">
                <a:solidFill>
                  <a:srgbClr val="000000"/>
                </a:solidFill>
                <a:latin typeface="Courier New"/>
              </a:rPr>
              <a:t>   </a:t>
            </a:r>
            <a:r>
              <a:rPr lang="en-US" dirty="0" err="1" smtClean="0">
                <a:solidFill>
                  <a:srgbClr val="000000"/>
                </a:solidFill>
                <a:latin typeface="Courier New"/>
              </a:rPr>
              <a:t>stringHistory.addElement</a:t>
            </a:r>
            <a:r>
              <a:rPr lang="en-US" dirty="0">
                <a:solidFill>
                  <a:srgbClr val="000000"/>
                </a:solidFill>
                <a:latin typeface="Courier New"/>
              </a:rPr>
              <a:t>(</a:t>
            </a:r>
            <a:r>
              <a:rPr lang="en-US" dirty="0">
                <a:solidFill>
                  <a:srgbClr val="2A00FF"/>
                </a:solidFill>
                <a:latin typeface="Courier New"/>
              </a:rPr>
              <a:t>"James Dean"</a:t>
            </a:r>
            <a:r>
              <a:rPr lang="en-US" dirty="0">
                <a:solidFill>
                  <a:srgbClr val="000000"/>
                </a:solidFill>
                <a:latin typeface="Courier New"/>
              </a:rPr>
              <a:t>);</a:t>
            </a:r>
          </a:p>
          <a:p>
            <a:r>
              <a:rPr lang="en-US" dirty="0" smtClean="0">
                <a:solidFill>
                  <a:srgbClr val="000000"/>
                </a:solidFill>
                <a:latin typeface="Courier New"/>
              </a:rPr>
              <a:t>   </a:t>
            </a:r>
            <a:r>
              <a:rPr lang="en-US" dirty="0" err="1" smtClean="0">
                <a:solidFill>
                  <a:srgbClr val="000000"/>
                </a:solidFill>
                <a:latin typeface="Courier New"/>
              </a:rPr>
              <a:t>stringHistory.addElement</a:t>
            </a:r>
            <a:r>
              <a:rPr lang="en-US" dirty="0">
                <a:solidFill>
                  <a:srgbClr val="000000"/>
                </a:solidFill>
                <a:latin typeface="Courier New"/>
              </a:rPr>
              <a:t>(</a:t>
            </a:r>
            <a:r>
              <a:rPr lang="en-US" dirty="0">
                <a:solidFill>
                  <a:srgbClr val="2A00FF"/>
                </a:solidFill>
                <a:latin typeface="Courier New"/>
              </a:rPr>
              <a:t>"Joe Doe"</a:t>
            </a:r>
            <a:r>
              <a:rPr lang="en-US" dirty="0">
                <a:solidFill>
                  <a:srgbClr val="000000"/>
                </a:solidFill>
                <a:latin typeface="Courier New"/>
              </a:rPr>
              <a:t>);</a:t>
            </a:r>
          </a:p>
          <a:p>
            <a:r>
              <a:rPr lang="en-US" dirty="0" smtClean="0">
                <a:solidFill>
                  <a:srgbClr val="000000"/>
                </a:solidFill>
                <a:latin typeface="Courier New"/>
              </a:rPr>
              <a:t>   </a:t>
            </a:r>
            <a:r>
              <a:rPr lang="en-US" dirty="0" err="1" smtClean="0">
                <a:solidFill>
                  <a:srgbClr val="000000"/>
                </a:solidFill>
                <a:latin typeface="Courier New"/>
              </a:rPr>
              <a:t>stringHistory.addElement</a:t>
            </a:r>
            <a:r>
              <a:rPr lang="en-US" dirty="0">
                <a:solidFill>
                  <a:srgbClr val="000000"/>
                </a:solidFill>
                <a:latin typeface="Courier New"/>
              </a:rPr>
              <a:t>(</a:t>
            </a:r>
            <a:r>
              <a:rPr lang="en-US" dirty="0">
                <a:solidFill>
                  <a:srgbClr val="2A00FF"/>
                </a:solidFill>
                <a:latin typeface="Courier New"/>
              </a:rPr>
              <a:t>"Jane Smith"</a:t>
            </a:r>
            <a:r>
              <a:rPr lang="en-US" dirty="0">
                <a:solidFill>
                  <a:srgbClr val="000000"/>
                </a:solidFill>
                <a:latin typeface="Courier New"/>
              </a:rPr>
              <a:t>);</a:t>
            </a:r>
          </a:p>
          <a:p>
            <a:r>
              <a:rPr lang="en-US" dirty="0" smtClean="0">
                <a:solidFill>
                  <a:srgbClr val="000000"/>
                </a:solidFill>
                <a:latin typeface="Courier New"/>
              </a:rPr>
              <a:t>   </a:t>
            </a:r>
            <a:r>
              <a:rPr lang="en-US" dirty="0" err="1" smtClean="0">
                <a:solidFill>
                  <a:srgbClr val="000000"/>
                </a:solidFill>
                <a:latin typeface="Courier New"/>
              </a:rPr>
              <a:t>stringHistory.addElement</a:t>
            </a:r>
            <a:r>
              <a:rPr lang="en-US" dirty="0">
                <a:solidFill>
                  <a:srgbClr val="000000"/>
                </a:solidFill>
                <a:latin typeface="Courier New"/>
              </a:rPr>
              <a:t>(</a:t>
            </a:r>
            <a:r>
              <a:rPr lang="en-US" dirty="0">
                <a:solidFill>
                  <a:srgbClr val="2A00FF"/>
                </a:solidFill>
                <a:latin typeface="Courier New"/>
              </a:rPr>
              <a:t>"John Smith"</a:t>
            </a:r>
            <a:r>
              <a:rPr lang="en-US" dirty="0">
                <a:solidFill>
                  <a:srgbClr val="000000"/>
                </a:solidFill>
                <a:latin typeface="Courier New"/>
              </a:rPr>
              <a:t>);</a:t>
            </a:r>
          </a:p>
          <a:p>
            <a:r>
              <a:rPr lang="en-US" dirty="0">
                <a:solidFill>
                  <a:srgbClr val="000000"/>
                </a:solidFill>
                <a:latin typeface="Courier New"/>
              </a:rPr>
              <a:t>}</a:t>
            </a:r>
            <a:endParaRPr lang="en-US" sz="1600" dirty="0" smtClean="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43000" y="4513263"/>
            <a:ext cx="2609850" cy="1847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91000" y="4513263"/>
            <a:ext cx="2590800" cy="1857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97610887"/>
      </p:ext>
    </p:extLst>
  </p:cSld>
  <p:clrMapOvr>
    <a:masterClrMapping/>
  </p:clrMapOvr>
  <p:transition advTm="6836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make it Observable?</a:t>
            </a:r>
            <a:endParaRPr lang="en-US" dirty="0"/>
          </a:p>
        </p:txBody>
      </p:sp>
      <p:sp>
        <p:nvSpPr>
          <p:cNvPr id="3" name="Rectangle 2"/>
          <p:cNvSpPr/>
          <p:nvPr/>
        </p:nvSpPr>
        <p:spPr>
          <a:xfrm>
            <a:off x="381000" y="1066800"/>
            <a:ext cx="8229600" cy="5562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b="1" dirty="0" smtClean="0"/>
              <a:t>public class</a:t>
            </a:r>
            <a:r>
              <a:rPr lang="en-US" dirty="0" smtClean="0"/>
              <a:t> </a:t>
            </a:r>
            <a:r>
              <a:rPr lang="en-US" dirty="0" err="1" smtClean="0"/>
              <a:t>AStringHistory</a:t>
            </a:r>
            <a:r>
              <a:rPr lang="en-US" dirty="0" smtClean="0"/>
              <a:t> </a:t>
            </a:r>
            <a:r>
              <a:rPr lang="en-US" b="1" dirty="0" smtClean="0"/>
              <a:t>implements</a:t>
            </a:r>
            <a:r>
              <a:rPr lang="en-US" dirty="0" smtClean="0"/>
              <a:t> </a:t>
            </a:r>
            <a:r>
              <a:rPr lang="en-US" dirty="0" err="1" smtClean="0"/>
              <a:t>StringHistory</a:t>
            </a:r>
            <a:r>
              <a:rPr lang="en-US" dirty="0" smtClean="0"/>
              <a:t> {</a:t>
            </a:r>
          </a:p>
          <a:p>
            <a:pPr lvl="1"/>
            <a:r>
              <a:rPr lang="en-US" dirty="0" smtClean="0"/>
              <a:t>    </a:t>
            </a:r>
            <a:r>
              <a:rPr lang="en-US" b="1" dirty="0" smtClean="0"/>
              <a:t>public</a:t>
            </a:r>
            <a:r>
              <a:rPr lang="en-US" dirty="0" smtClean="0"/>
              <a:t> </a:t>
            </a:r>
            <a:r>
              <a:rPr lang="en-US" b="1" dirty="0" smtClean="0"/>
              <a:t>final</a:t>
            </a:r>
            <a:r>
              <a:rPr lang="en-US" dirty="0" smtClean="0"/>
              <a:t> </a:t>
            </a:r>
            <a:r>
              <a:rPr lang="en-US" b="1" dirty="0" err="1" smtClean="0"/>
              <a:t>int</a:t>
            </a:r>
            <a:r>
              <a:rPr lang="en-US" dirty="0" smtClean="0"/>
              <a:t> MAX_SIZE = 50;</a:t>
            </a:r>
          </a:p>
          <a:p>
            <a:pPr lvl="1"/>
            <a:r>
              <a:rPr lang="en-US" dirty="0" smtClean="0"/>
              <a:t>    String[] contents = </a:t>
            </a:r>
            <a:r>
              <a:rPr lang="en-US" b="1" dirty="0" smtClean="0"/>
              <a:t>new</a:t>
            </a:r>
            <a:r>
              <a:rPr lang="en-US" dirty="0" smtClean="0"/>
              <a:t> String[MAX_SIZE];</a:t>
            </a:r>
          </a:p>
          <a:p>
            <a:pPr lvl="1"/>
            <a:r>
              <a:rPr lang="en-US" dirty="0" smtClean="0"/>
              <a:t>    </a:t>
            </a:r>
            <a:r>
              <a:rPr lang="en-US" b="1" dirty="0" err="1" smtClean="0"/>
              <a:t>int</a:t>
            </a:r>
            <a:r>
              <a:rPr lang="en-US" dirty="0" smtClean="0"/>
              <a:t> size = 0;</a:t>
            </a:r>
          </a:p>
          <a:p>
            <a:pPr lvl="1"/>
            <a:r>
              <a:rPr lang="en-US" dirty="0" smtClean="0"/>
              <a:t>    </a:t>
            </a:r>
            <a:r>
              <a:rPr lang="en-US" b="1" dirty="0" smtClean="0"/>
              <a:t>public</a:t>
            </a:r>
            <a:r>
              <a:rPr lang="en-US" dirty="0" smtClean="0"/>
              <a:t> </a:t>
            </a:r>
            <a:r>
              <a:rPr lang="en-US" b="1" dirty="0" err="1" smtClean="0"/>
              <a:t>int</a:t>
            </a:r>
            <a:r>
              <a:rPr lang="en-US" dirty="0" smtClean="0"/>
              <a:t> size() { </a:t>
            </a:r>
            <a:r>
              <a:rPr lang="en-US" b="1" dirty="0" smtClean="0"/>
              <a:t>return</a:t>
            </a:r>
            <a:r>
              <a:rPr lang="en-US" dirty="0" smtClean="0"/>
              <a:t> size;}</a:t>
            </a:r>
          </a:p>
          <a:p>
            <a:pPr lvl="1"/>
            <a:r>
              <a:rPr lang="en-US" dirty="0" smtClean="0"/>
              <a:t>    </a:t>
            </a:r>
            <a:r>
              <a:rPr lang="en-US" b="1" dirty="0" smtClean="0"/>
              <a:t>public</a:t>
            </a:r>
            <a:r>
              <a:rPr lang="en-US" dirty="0" smtClean="0"/>
              <a:t> String </a:t>
            </a:r>
            <a:r>
              <a:rPr lang="en-US" dirty="0" err="1" smtClean="0"/>
              <a:t>elementAt</a:t>
            </a:r>
            <a:r>
              <a:rPr lang="en-US" dirty="0" smtClean="0"/>
              <a:t> (</a:t>
            </a:r>
            <a:r>
              <a:rPr lang="en-US" b="1" dirty="0" err="1" smtClean="0"/>
              <a:t>int</a:t>
            </a:r>
            <a:r>
              <a:rPr lang="en-US" dirty="0" smtClean="0"/>
              <a:t> index) {  </a:t>
            </a:r>
            <a:r>
              <a:rPr lang="en-US" b="1" dirty="0" smtClean="0"/>
              <a:t>return</a:t>
            </a:r>
            <a:r>
              <a:rPr lang="en-US" dirty="0" smtClean="0"/>
              <a:t> contents[index]; }</a:t>
            </a:r>
          </a:p>
          <a:p>
            <a:pPr lvl="1"/>
            <a:r>
              <a:rPr lang="en-US" dirty="0" smtClean="0"/>
              <a:t>    </a:t>
            </a:r>
            <a:r>
              <a:rPr lang="en-US" b="1" dirty="0" err="1" smtClean="0"/>
              <a:t>boolean</a:t>
            </a:r>
            <a:r>
              <a:rPr lang="en-US" dirty="0" smtClean="0"/>
              <a:t> </a:t>
            </a:r>
            <a:r>
              <a:rPr lang="en-US" dirty="0" err="1" smtClean="0"/>
              <a:t>isFull</a:t>
            </a:r>
            <a:r>
              <a:rPr lang="en-US" dirty="0" smtClean="0"/>
              <a:t>() { </a:t>
            </a:r>
            <a:r>
              <a:rPr lang="en-US" b="1" dirty="0" smtClean="0"/>
              <a:t>return</a:t>
            </a:r>
            <a:r>
              <a:rPr lang="en-US" dirty="0" smtClean="0"/>
              <a:t> size == MAX_SIZE; }</a:t>
            </a:r>
          </a:p>
          <a:p>
            <a:pPr lvl="1"/>
            <a:r>
              <a:rPr lang="en-US" dirty="0" smtClean="0"/>
              <a:t>    </a:t>
            </a:r>
            <a:r>
              <a:rPr lang="en-US" b="1" dirty="0" smtClean="0"/>
              <a:t>public</a:t>
            </a:r>
            <a:r>
              <a:rPr lang="en-US" dirty="0" smtClean="0"/>
              <a:t> </a:t>
            </a:r>
            <a:r>
              <a:rPr lang="en-US" b="1" dirty="0" smtClean="0"/>
              <a:t>void</a:t>
            </a:r>
            <a:r>
              <a:rPr lang="en-US" dirty="0" smtClean="0"/>
              <a:t> </a:t>
            </a:r>
            <a:r>
              <a:rPr lang="en-US" dirty="0" err="1" smtClean="0"/>
              <a:t>addElement</a:t>
            </a:r>
            <a:r>
              <a:rPr lang="en-US" dirty="0" smtClean="0"/>
              <a:t>(String element) {</a:t>
            </a:r>
          </a:p>
          <a:p>
            <a:pPr lvl="1"/>
            <a:r>
              <a:rPr lang="en-US" dirty="0" smtClean="0"/>
              <a:t>        </a:t>
            </a:r>
            <a:r>
              <a:rPr lang="en-US" b="1" dirty="0" smtClean="0"/>
              <a:t>if</a:t>
            </a:r>
            <a:r>
              <a:rPr lang="en-US" dirty="0" smtClean="0"/>
              <a:t> (</a:t>
            </a:r>
            <a:r>
              <a:rPr lang="en-US" dirty="0" err="1" smtClean="0"/>
              <a:t>isFull</a:t>
            </a:r>
            <a:r>
              <a:rPr lang="en-US" dirty="0" smtClean="0"/>
              <a:t>())</a:t>
            </a:r>
          </a:p>
          <a:p>
            <a:pPr lvl="2"/>
            <a:r>
              <a:rPr lang="en-US" dirty="0" smtClean="0"/>
              <a:t>            </a:t>
            </a:r>
            <a:r>
              <a:rPr lang="en-US" dirty="0" err="1" smtClean="0"/>
              <a:t>System.out.println</a:t>
            </a:r>
            <a:r>
              <a:rPr lang="en-US" dirty="0" smtClean="0"/>
              <a:t>("Adding item to a full history");</a:t>
            </a:r>
          </a:p>
          <a:p>
            <a:pPr lvl="1"/>
            <a:r>
              <a:rPr lang="en-US" dirty="0" smtClean="0"/>
              <a:t>        </a:t>
            </a:r>
            <a:r>
              <a:rPr lang="en-US" b="1" dirty="0" smtClean="0"/>
              <a:t>else</a:t>
            </a:r>
            <a:r>
              <a:rPr lang="en-US" dirty="0" smtClean="0"/>
              <a:t> {</a:t>
            </a:r>
          </a:p>
          <a:p>
            <a:pPr lvl="2"/>
            <a:r>
              <a:rPr lang="en-US" dirty="0" smtClean="0"/>
              <a:t>            contents[size] = element;</a:t>
            </a:r>
          </a:p>
          <a:p>
            <a:pPr lvl="2"/>
            <a:r>
              <a:rPr lang="en-US" dirty="0" smtClean="0"/>
              <a:t>            size++;</a:t>
            </a:r>
          </a:p>
          <a:p>
            <a:pPr lvl="2"/>
            <a:r>
              <a:rPr lang="en-US" dirty="0" smtClean="0"/>
              <a:t>}</a:t>
            </a:r>
          </a:p>
          <a:p>
            <a:r>
              <a:rPr lang="en-US" dirty="0" smtClean="0"/>
              <a:t>        }   </a:t>
            </a:r>
          </a:p>
          <a:p>
            <a:r>
              <a:rPr lang="en-US" dirty="0" smtClean="0"/>
              <a:t>}</a:t>
            </a:r>
          </a:p>
          <a:p>
            <a:endParaRPr lang="en-US" sz="1600" dirty="0" smtClean="0"/>
          </a:p>
        </p:txBody>
      </p:sp>
    </p:spTree>
    <p:extLst>
      <p:ext uri="{BB962C8B-B14F-4D97-AF65-F5344CB8AC3E}">
        <p14:creationId xmlns:p14="http://schemas.microsoft.com/office/powerpoint/2010/main" val="4253625054"/>
      </p:ext>
    </p:extLst>
  </p:cSld>
  <p:clrMapOvr>
    <a:masterClrMapping/>
  </p:clrMapOvr>
  <p:transition advTm="57280"/>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Observable String History</a:t>
            </a:r>
            <a:endParaRPr lang="en-US" dirty="0"/>
          </a:p>
        </p:txBody>
      </p:sp>
      <p:sp>
        <p:nvSpPr>
          <p:cNvPr id="3" name="Rectangle 2"/>
          <p:cNvSpPr/>
          <p:nvPr/>
        </p:nvSpPr>
        <p:spPr>
          <a:xfrm>
            <a:off x="381000" y="1066800"/>
            <a:ext cx="8229600" cy="5562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400" b="1" dirty="0" smtClean="0">
                <a:solidFill>
                  <a:srgbClr val="7F0055"/>
                </a:solidFill>
                <a:latin typeface="Courier New"/>
              </a:rPr>
              <a:t>import</a:t>
            </a:r>
            <a:r>
              <a:rPr lang="en-US" sz="1400" b="1" dirty="0" smtClean="0">
                <a:solidFill>
                  <a:srgbClr val="000000"/>
                </a:solidFill>
                <a:latin typeface="Courier New"/>
              </a:rPr>
              <a:t> </a:t>
            </a:r>
            <a:r>
              <a:rPr lang="en-US" sz="1400" b="1" dirty="0" err="1">
                <a:solidFill>
                  <a:srgbClr val="000000"/>
                </a:solidFill>
                <a:latin typeface="Courier New"/>
              </a:rPr>
              <a:t>util.models.VectorChangeEvent</a:t>
            </a:r>
            <a:r>
              <a:rPr lang="en-US" sz="1400" b="1" dirty="0">
                <a:solidFill>
                  <a:srgbClr val="000000"/>
                </a:solidFill>
                <a:latin typeface="Courier New"/>
              </a:rPr>
              <a:t>;</a:t>
            </a:r>
          </a:p>
          <a:p>
            <a:r>
              <a:rPr lang="en-US" sz="1400" b="1" dirty="0">
                <a:solidFill>
                  <a:srgbClr val="7F0055"/>
                </a:solidFill>
                <a:latin typeface="Courier New"/>
              </a:rPr>
              <a:t>import</a:t>
            </a:r>
            <a:r>
              <a:rPr lang="en-US" sz="1400" b="1" dirty="0">
                <a:solidFill>
                  <a:srgbClr val="000000"/>
                </a:solidFill>
                <a:latin typeface="Courier New"/>
              </a:rPr>
              <a:t> </a:t>
            </a:r>
            <a:r>
              <a:rPr lang="en-US" sz="1400" b="1" dirty="0" err="1">
                <a:solidFill>
                  <a:srgbClr val="000000"/>
                </a:solidFill>
                <a:latin typeface="Courier New"/>
              </a:rPr>
              <a:t>util.models.VectorListener</a:t>
            </a:r>
            <a:r>
              <a:rPr lang="en-US" sz="1400" b="1" dirty="0">
                <a:solidFill>
                  <a:srgbClr val="000000"/>
                </a:solidFill>
                <a:latin typeface="Courier New"/>
              </a:rPr>
              <a:t>;</a:t>
            </a:r>
          </a:p>
          <a:p>
            <a:r>
              <a:rPr lang="en-US" sz="1400" b="1" dirty="0">
                <a:solidFill>
                  <a:srgbClr val="7F0055"/>
                </a:solidFill>
                <a:latin typeface="Courier New"/>
              </a:rPr>
              <a:t>import</a:t>
            </a:r>
            <a:r>
              <a:rPr lang="en-US" sz="1400" b="1" dirty="0">
                <a:solidFill>
                  <a:srgbClr val="000000"/>
                </a:solidFill>
                <a:latin typeface="Courier New"/>
              </a:rPr>
              <a:t> </a:t>
            </a:r>
            <a:r>
              <a:rPr lang="en-US" sz="1400" b="1" dirty="0" err="1">
                <a:solidFill>
                  <a:srgbClr val="000000"/>
                </a:solidFill>
                <a:latin typeface="Courier New"/>
              </a:rPr>
              <a:t>util.models.VectorListenerRegisterer</a:t>
            </a:r>
            <a:r>
              <a:rPr lang="en-US" sz="1400" b="1" dirty="0">
                <a:solidFill>
                  <a:srgbClr val="000000"/>
                </a:solidFill>
                <a:latin typeface="Courier New"/>
              </a:rPr>
              <a:t>;</a:t>
            </a:r>
          </a:p>
          <a:p>
            <a:r>
              <a:rPr lang="en-US" sz="1400" b="1" dirty="0">
                <a:solidFill>
                  <a:srgbClr val="7F0055"/>
                </a:solidFill>
                <a:latin typeface="Courier New"/>
              </a:rPr>
              <a:t>public</a:t>
            </a:r>
            <a:r>
              <a:rPr lang="en-US" sz="1400" b="1" dirty="0">
                <a:solidFill>
                  <a:srgbClr val="000000"/>
                </a:solidFill>
                <a:latin typeface="Courier New"/>
              </a:rPr>
              <a:t> </a:t>
            </a:r>
            <a:r>
              <a:rPr lang="en-US" sz="1400" b="1" dirty="0">
                <a:solidFill>
                  <a:srgbClr val="7F0055"/>
                </a:solidFill>
                <a:latin typeface="Courier New"/>
              </a:rPr>
              <a:t>class</a:t>
            </a:r>
            <a:r>
              <a:rPr lang="en-US" sz="1400" b="1" dirty="0">
                <a:solidFill>
                  <a:srgbClr val="000000"/>
                </a:solidFill>
                <a:latin typeface="Courier New"/>
              </a:rPr>
              <a:t> </a:t>
            </a:r>
            <a:r>
              <a:rPr lang="en-US" sz="1400" b="1" dirty="0" err="1" smtClean="0">
                <a:solidFill>
                  <a:srgbClr val="000000"/>
                </a:solidFill>
                <a:latin typeface="Courier New"/>
              </a:rPr>
              <a:t>AnObservableStringHistory</a:t>
            </a:r>
            <a:endParaRPr lang="en-US" sz="1400" b="1"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a:solidFill>
                  <a:srgbClr val="7F0055"/>
                </a:solidFill>
                <a:latin typeface="Courier New"/>
              </a:rPr>
              <a:t>implements</a:t>
            </a:r>
            <a:r>
              <a:rPr lang="en-US" sz="1400" b="1" dirty="0">
                <a:solidFill>
                  <a:srgbClr val="000000"/>
                </a:solidFill>
                <a:latin typeface="Courier New"/>
              </a:rPr>
              <a:t> </a:t>
            </a:r>
            <a:r>
              <a:rPr lang="en-US" sz="1400" b="1" dirty="0" err="1">
                <a:solidFill>
                  <a:srgbClr val="000000"/>
                </a:solidFill>
                <a:latin typeface="Courier New"/>
              </a:rPr>
              <a:t>StringHistory</a:t>
            </a:r>
            <a:r>
              <a:rPr lang="en-US" sz="1400" b="1" dirty="0">
                <a:solidFill>
                  <a:srgbClr val="000000"/>
                </a:solidFill>
                <a:latin typeface="Courier New"/>
              </a:rPr>
              <a:t>, </a:t>
            </a:r>
            <a:r>
              <a:rPr lang="en-US" sz="1400" b="1" dirty="0" smtClean="0">
                <a:solidFill>
                  <a:srgbClr val="000000"/>
                </a:solidFill>
                <a:latin typeface="Courier New"/>
              </a:rPr>
              <a:t> </a:t>
            </a:r>
            <a:r>
              <a:rPr lang="en-US" sz="1400" b="1" dirty="0" err="1" smtClean="0">
                <a:solidFill>
                  <a:srgbClr val="000000"/>
                </a:solidFill>
                <a:latin typeface="Courier New"/>
              </a:rPr>
              <a:t>VectorListenerRegisterer</a:t>
            </a:r>
            <a:r>
              <a:rPr lang="en-US" sz="1400" b="1" dirty="0">
                <a:solidFill>
                  <a:srgbClr val="000000"/>
                </a:solidFill>
                <a:latin typeface="Courier New"/>
              </a:rPr>
              <a:t>{</a:t>
            </a:r>
          </a:p>
          <a:p>
            <a:r>
              <a:rPr lang="en-US" sz="1400" dirty="0" smtClean="0">
                <a:solidFill>
                  <a:srgbClr val="000000"/>
                </a:solidFill>
                <a:latin typeface="Courier New"/>
              </a:rPr>
              <a:t>  </a:t>
            </a:r>
            <a:r>
              <a:rPr lang="en-US" sz="1400" dirty="0" err="1" smtClean="0">
                <a:solidFill>
                  <a:srgbClr val="000000"/>
                </a:solidFill>
                <a:latin typeface="Courier New"/>
              </a:rPr>
              <a:t>VectorListenerSupport</a:t>
            </a:r>
            <a:r>
              <a:rPr lang="en-US" sz="1400" dirty="0" smtClean="0">
                <a:solidFill>
                  <a:srgbClr val="000000"/>
                </a:solidFill>
                <a:latin typeface="Courier New"/>
              </a:rPr>
              <a:t> </a:t>
            </a:r>
            <a:r>
              <a:rPr lang="en-US" sz="1400" dirty="0" err="1">
                <a:solidFill>
                  <a:srgbClr val="0000C0"/>
                </a:solidFill>
                <a:latin typeface="Courier New"/>
              </a:rPr>
              <a:t>vectorListenerSupport</a:t>
            </a:r>
            <a:r>
              <a:rPr lang="en-US" sz="1400" dirty="0">
                <a:solidFill>
                  <a:srgbClr val="000000"/>
                </a:solidFill>
                <a:latin typeface="Courier New"/>
              </a:rPr>
              <a:t> = </a:t>
            </a:r>
            <a:endParaRPr lang="en-US" sz="1400"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smtClean="0">
                <a:solidFill>
                  <a:srgbClr val="7F0055"/>
                </a:solidFill>
                <a:latin typeface="Courier New"/>
              </a:rPr>
              <a:t>new</a:t>
            </a:r>
            <a:r>
              <a:rPr lang="en-US" sz="1400" b="1" dirty="0" smtClean="0">
                <a:solidFill>
                  <a:srgbClr val="000000"/>
                </a:solidFill>
                <a:latin typeface="Courier New"/>
              </a:rPr>
              <a:t> </a:t>
            </a:r>
            <a:r>
              <a:rPr lang="en-US" sz="1400" b="1" dirty="0" err="1">
                <a:solidFill>
                  <a:srgbClr val="000000"/>
                </a:solidFill>
                <a:latin typeface="Courier New"/>
              </a:rPr>
              <a:t>AVectorListenerSupport</a:t>
            </a:r>
            <a:r>
              <a:rPr lang="en-US" sz="1400" b="1" dirty="0" smtClean="0">
                <a:solidFill>
                  <a:srgbClr val="000000"/>
                </a:solidFill>
                <a:latin typeface="Courier New"/>
              </a:rPr>
              <a:t>();</a:t>
            </a:r>
          </a:p>
          <a:p>
            <a:r>
              <a:rPr lang="en-US" sz="1400" b="1" dirty="0">
                <a:solidFill>
                  <a:srgbClr val="000000"/>
                </a:solidFill>
                <a:latin typeface="Courier New"/>
              </a:rPr>
              <a:t> </a:t>
            </a:r>
            <a:r>
              <a:rPr lang="en-US" sz="1400" b="1" dirty="0" smtClean="0">
                <a:solidFill>
                  <a:srgbClr val="000000"/>
                </a:solidFill>
                <a:latin typeface="Courier New"/>
              </a:rPr>
              <a:t> …</a:t>
            </a:r>
            <a:endParaRPr lang="en-US" sz="1400" b="1" dirty="0">
              <a:solidFill>
                <a:srgbClr val="000000"/>
              </a:solidFill>
              <a:latin typeface="Courier New"/>
            </a:endParaRP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a:solidFill>
                  <a:srgbClr val="7F0055"/>
                </a:solidFill>
                <a:latin typeface="Courier New"/>
              </a:rPr>
              <a:t>void</a:t>
            </a:r>
            <a:r>
              <a:rPr lang="en-US" sz="1400" b="1" dirty="0">
                <a:solidFill>
                  <a:srgbClr val="000000"/>
                </a:solidFill>
                <a:latin typeface="Courier New"/>
              </a:rPr>
              <a:t> </a:t>
            </a:r>
            <a:r>
              <a:rPr lang="en-US" sz="1400" b="1" dirty="0" err="1">
                <a:solidFill>
                  <a:srgbClr val="000000"/>
                </a:solidFill>
                <a:latin typeface="Courier New"/>
              </a:rPr>
              <a:t>addElement</a:t>
            </a:r>
            <a:r>
              <a:rPr lang="en-US" sz="1400" b="1" dirty="0">
                <a:solidFill>
                  <a:srgbClr val="000000"/>
                </a:solidFill>
                <a:latin typeface="Courier New"/>
              </a:rPr>
              <a:t>(String element) {</a:t>
            </a:r>
          </a:p>
          <a:p>
            <a:r>
              <a:rPr lang="en-US" sz="1400" b="1" dirty="0" smtClean="0">
                <a:solidFill>
                  <a:srgbClr val="7F0055"/>
                </a:solidFill>
                <a:latin typeface="Courier New"/>
              </a:rPr>
              <a:t>    if</a:t>
            </a:r>
            <a:r>
              <a:rPr lang="en-US" sz="1400" b="1" dirty="0" smtClean="0">
                <a:solidFill>
                  <a:srgbClr val="000000"/>
                </a:solidFill>
                <a:latin typeface="Courier New"/>
              </a:rPr>
              <a:t> </a:t>
            </a:r>
            <a:r>
              <a:rPr lang="en-US" sz="1400" b="1" dirty="0">
                <a:solidFill>
                  <a:srgbClr val="000000"/>
                </a:solidFill>
                <a:latin typeface="Courier New"/>
              </a:rPr>
              <a:t>(</a:t>
            </a:r>
            <a:r>
              <a:rPr lang="en-US" sz="1400" b="1" dirty="0" err="1">
                <a:solidFill>
                  <a:srgbClr val="000000"/>
                </a:solidFill>
                <a:latin typeface="Courier New"/>
              </a:rPr>
              <a:t>isFull</a:t>
            </a:r>
            <a:r>
              <a:rPr lang="en-US" sz="1400" b="1" dirty="0">
                <a:solidFill>
                  <a:srgbClr val="000000"/>
                </a:solidFill>
                <a:latin typeface="Courier New"/>
              </a:rPr>
              <a:t>())</a:t>
            </a:r>
          </a:p>
          <a:p>
            <a:r>
              <a:rPr lang="en-US" sz="1400" dirty="0" smtClean="0">
                <a:solidFill>
                  <a:srgbClr val="000000"/>
                </a:solidFill>
                <a:latin typeface="Courier New"/>
              </a:rPr>
              <a:t>      </a:t>
            </a:r>
            <a:r>
              <a:rPr lang="en-US" sz="1400" dirty="0" err="1" smtClean="0">
                <a:solidFill>
                  <a:srgbClr val="000000"/>
                </a:solidFill>
                <a:latin typeface="Courier New"/>
              </a:rPr>
              <a:t>System.</a:t>
            </a:r>
            <a:r>
              <a:rPr lang="en-US" sz="1400" i="1" dirty="0" err="1" smtClean="0">
                <a:solidFill>
                  <a:srgbClr val="0000C0"/>
                </a:solidFill>
                <a:latin typeface="Courier New"/>
              </a:rPr>
              <a:t>out</a:t>
            </a:r>
            <a:r>
              <a:rPr lang="en-US" sz="1400" i="1" dirty="0" err="1" smtClean="0">
                <a:solidFill>
                  <a:srgbClr val="000000"/>
                </a:solidFill>
                <a:latin typeface="Courier New"/>
              </a:rPr>
              <a:t>.println</a:t>
            </a:r>
            <a:r>
              <a:rPr lang="en-US" sz="1400" i="1" dirty="0">
                <a:solidFill>
                  <a:srgbClr val="000000"/>
                </a:solidFill>
                <a:latin typeface="Courier New"/>
              </a:rPr>
              <a:t>(</a:t>
            </a:r>
            <a:r>
              <a:rPr lang="en-US" sz="1400" i="1" dirty="0">
                <a:solidFill>
                  <a:srgbClr val="2A00FF"/>
                </a:solidFill>
                <a:latin typeface="Courier New"/>
              </a:rPr>
              <a:t>"Adding item to a full history"</a:t>
            </a:r>
            <a:r>
              <a:rPr lang="en-US" sz="1400" i="1" dirty="0">
                <a:solidFill>
                  <a:srgbClr val="000000"/>
                </a:solidFill>
                <a:latin typeface="Courier New"/>
              </a:rPr>
              <a:t>);</a:t>
            </a:r>
          </a:p>
          <a:p>
            <a:r>
              <a:rPr lang="en-US" sz="1400" b="1" dirty="0" smtClean="0">
                <a:solidFill>
                  <a:srgbClr val="7F0055"/>
                </a:solidFill>
                <a:latin typeface="Courier New"/>
              </a:rPr>
              <a:t>   else</a:t>
            </a:r>
            <a:r>
              <a:rPr lang="en-US" sz="1400" b="1" dirty="0" smtClean="0">
                <a:solidFill>
                  <a:srgbClr val="000000"/>
                </a:solidFill>
                <a:latin typeface="Courier New"/>
              </a:rPr>
              <a:t> </a:t>
            </a:r>
            <a:r>
              <a:rPr lang="en-US" sz="1400" b="1" dirty="0">
                <a:solidFill>
                  <a:srgbClr val="000000"/>
                </a:solidFill>
                <a:latin typeface="Courier New"/>
              </a:rPr>
              <a:t>{</a:t>
            </a:r>
          </a:p>
          <a:p>
            <a:r>
              <a:rPr lang="en-US" sz="1400" dirty="0" smtClean="0">
                <a:solidFill>
                  <a:srgbClr val="0000C0"/>
                </a:solidFill>
                <a:latin typeface="Courier New"/>
              </a:rPr>
              <a:t>     contents</a:t>
            </a:r>
            <a:r>
              <a:rPr lang="en-US" sz="1400" dirty="0" smtClean="0">
                <a:solidFill>
                  <a:srgbClr val="000000"/>
                </a:solidFill>
                <a:latin typeface="Courier New"/>
              </a:rPr>
              <a:t>[</a:t>
            </a:r>
            <a:r>
              <a:rPr lang="en-US" sz="1400" dirty="0" smtClean="0">
                <a:solidFill>
                  <a:srgbClr val="0000C0"/>
                </a:solidFill>
                <a:latin typeface="Courier New"/>
              </a:rPr>
              <a:t>size</a:t>
            </a:r>
            <a:r>
              <a:rPr lang="en-US" sz="1400" dirty="0">
                <a:solidFill>
                  <a:srgbClr val="000000"/>
                </a:solidFill>
                <a:latin typeface="Courier New"/>
              </a:rPr>
              <a:t>] = element;</a:t>
            </a:r>
          </a:p>
          <a:p>
            <a:r>
              <a:rPr lang="en-US" sz="1400" dirty="0" smtClean="0">
                <a:solidFill>
                  <a:srgbClr val="0000C0"/>
                </a:solidFill>
                <a:latin typeface="Courier New"/>
              </a:rPr>
              <a:t>     size</a:t>
            </a:r>
            <a:r>
              <a:rPr lang="en-US" sz="1400" dirty="0">
                <a:solidFill>
                  <a:srgbClr val="000000"/>
                </a:solidFill>
                <a:latin typeface="Courier New"/>
              </a:rPr>
              <a:t>++;</a:t>
            </a:r>
          </a:p>
          <a:p>
            <a:r>
              <a:rPr lang="en-US" sz="1400" dirty="0" smtClean="0">
                <a:solidFill>
                  <a:srgbClr val="0000C0"/>
                </a:solidFill>
                <a:latin typeface="Courier New"/>
              </a:rPr>
              <a:t>     </a:t>
            </a:r>
            <a:r>
              <a:rPr lang="en-US" sz="1400" dirty="0" err="1" smtClean="0">
                <a:solidFill>
                  <a:srgbClr val="0000C0"/>
                </a:solidFill>
                <a:latin typeface="Courier New"/>
              </a:rPr>
              <a:t>vectorListenerSupport</a:t>
            </a:r>
            <a:r>
              <a:rPr lang="en-US" sz="1400" dirty="0" err="1" smtClean="0">
                <a:solidFill>
                  <a:srgbClr val="000000"/>
                </a:solidFill>
                <a:latin typeface="Courier New"/>
              </a:rPr>
              <a:t>.notifyAllListeners</a:t>
            </a:r>
            <a:r>
              <a:rPr lang="en-US" sz="1400" dirty="0">
                <a:solidFill>
                  <a:srgbClr val="000000"/>
                </a:solidFill>
                <a:latin typeface="Courier New"/>
              </a:rPr>
              <a:t>(</a:t>
            </a:r>
          </a:p>
          <a:p>
            <a:r>
              <a:rPr lang="en-US" sz="1400" b="1" dirty="0" smtClean="0">
                <a:solidFill>
                  <a:srgbClr val="7F0055"/>
                </a:solidFill>
                <a:latin typeface="Courier New"/>
              </a:rPr>
              <a:t>       new</a:t>
            </a:r>
            <a:r>
              <a:rPr lang="en-US" sz="1400" b="1" dirty="0" smtClean="0">
                <a:solidFill>
                  <a:srgbClr val="000000"/>
                </a:solidFill>
                <a:latin typeface="Courier New"/>
              </a:rPr>
              <a:t> </a:t>
            </a:r>
            <a:r>
              <a:rPr lang="en-US" sz="1400" b="1" dirty="0" err="1">
                <a:solidFill>
                  <a:srgbClr val="000000"/>
                </a:solidFill>
                <a:latin typeface="Courier New"/>
              </a:rPr>
              <a:t>VectorChangeEvent</a:t>
            </a:r>
            <a:r>
              <a:rPr lang="en-US" sz="1400" b="1" dirty="0">
                <a:solidFill>
                  <a:srgbClr val="000000"/>
                </a:solidFill>
                <a:latin typeface="Courier New"/>
              </a:rPr>
              <a:t>(</a:t>
            </a:r>
            <a:r>
              <a:rPr lang="en-US" sz="1400" b="1" dirty="0">
                <a:solidFill>
                  <a:srgbClr val="7F0055"/>
                </a:solidFill>
                <a:latin typeface="Courier New"/>
              </a:rPr>
              <a:t>this</a:t>
            </a:r>
            <a:r>
              <a:rPr lang="en-US" sz="1400" b="1" dirty="0">
                <a:solidFill>
                  <a:srgbClr val="000000"/>
                </a:solidFill>
                <a:latin typeface="Courier New"/>
              </a:rPr>
              <a:t>, </a:t>
            </a:r>
            <a:r>
              <a:rPr lang="en-US" sz="1400" b="1" dirty="0" err="1">
                <a:solidFill>
                  <a:srgbClr val="000000"/>
                </a:solidFill>
                <a:latin typeface="Courier New"/>
              </a:rPr>
              <a:t>VectorChangeEvent.</a:t>
            </a:r>
            <a:r>
              <a:rPr lang="en-US" sz="1400" b="1" i="1" dirty="0" err="1">
                <a:solidFill>
                  <a:srgbClr val="0000C0"/>
                </a:solidFill>
                <a:latin typeface="Courier New"/>
              </a:rPr>
              <a:t>AddComponentEvent</a:t>
            </a:r>
            <a:r>
              <a:rPr lang="en-US" sz="1400" b="1" i="1" dirty="0">
                <a:solidFill>
                  <a:srgbClr val="000000"/>
                </a:solidFill>
                <a:latin typeface="Courier New"/>
              </a:rPr>
              <a:t>, </a:t>
            </a:r>
          </a:p>
          <a:p>
            <a:r>
              <a:rPr lang="en-US" sz="1400" dirty="0" smtClean="0">
                <a:solidFill>
                  <a:srgbClr val="0000C0"/>
                </a:solidFill>
                <a:latin typeface="Courier New"/>
              </a:rPr>
              <a:t>	     size</a:t>
            </a:r>
            <a:r>
              <a:rPr lang="en-US" sz="1400" dirty="0" smtClean="0">
                <a:solidFill>
                  <a:srgbClr val="000000"/>
                </a:solidFill>
                <a:latin typeface="Courier New"/>
              </a:rPr>
              <a:t> </a:t>
            </a:r>
            <a:r>
              <a:rPr lang="en-US" sz="1400" dirty="0">
                <a:solidFill>
                  <a:srgbClr val="000000"/>
                </a:solidFill>
                <a:latin typeface="Courier New"/>
              </a:rPr>
              <a:t>-1, </a:t>
            </a:r>
            <a:r>
              <a:rPr lang="en-US" sz="1400" b="1" dirty="0">
                <a:solidFill>
                  <a:srgbClr val="7F0055"/>
                </a:solidFill>
                <a:latin typeface="Courier New"/>
              </a:rPr>
              <a:t>null</a:t>
            </a:r>
            <a:r>
              <a:rPr lang="en-US" sz="1400" b="1" dirty="0">
                <a:solidFill>
                  <a:srgbClr val="000000"/>
                </a:solidFill>
                <a:latin typeface="Courier New"/>
              </a:rPr>
              <a:t>, element, </a:t>
            </a:r>
            <a:r>
              <a:rPr lang="en-US" sz="1400" b="1" dirty="0">
                <a:solidFill>
                  <a:srgbClr val="0000C0"/>
                </a:solidFill>
                <a:latin typeface="Courier New"/>
              </a:rPr>
              <a:t>size</a:t>
            </a:r>
            <a:r>
              <a:rPr lang="en-US" sz="1400" b="1" dirty="0">
                <a:solidFill>
                  <a:srgbClr val="000000"/>
                </a:solidFill>
                <a:latin typeface="Courier New"/>
              </a:rPr>
              <a:t>));</a:t>
            </a:r>
          </a:p>
          <a:p>
            <a:r>
              <a:rPr lang="en-US" sz="1400" dirty="0" smtClean="0">
                <a:solidFill>
                  <a:srgbClr val="000000"/>
                </a:solidFill>
                <a:latin typeface="Courier New"/>
              </a:rPr>
              <a:t>   }</a:t>
            </a:r>
            <a:endParaRPr lang="en-US" sz="1400" dirty="0">
              <a:solidFill>
                <a:srgbClr val="000000"/>
              </a:solidFill>
              <a:latin typeface="Courier New"/>
            </a:endParaRPr>
          </a:p>
          <a:p>
            <a:r>
              <a:rPr lang="en-US" sz="1400" dirty="0" smtClean="0">
                <a:solidFill>
                  <a:srgbClr val="000000"/>
                </a:solidFill>
                <a:latin typeface="Courier New"/>
              </a:rPr>
              <a:t>  } </a:t>
            </a:r>
            <a:endParaRPr lang="en-US" sz="1400" dirty="0">
              <a:latin typeface="Courier New"/>
            </a:endParaRPr>
          </a:p>
          <a:p>
            <a:r>
              <a:rPr lang="en-US" sz="1400" dirty="0" smtClean="0">
                <a:solidFill>
                  <a:srgbClr val="646464"/>
                </a:solidFill>
                <a:latin typeface="Courier New"/>
              </a:rPr>
              <a:t>  @</a:t>
            </a:r>
            <a:r>
              <a:rPr lang="en-US" sz="1400" dirty="0" err="1">
                <a:solidFill>
                  <a:srgbClr val="646464"/>
                </a:solidFill>
                <a:latin typeface="Courier New"/>
              </a:rPr>
              <a:t>ObserverRegisterer</a:t>
            </a:r>
            <a:r>
              <a:rPr lang="en-US" sz="1400" dirty="0">
                <a:solidFill>
                  <a:srgbClr val="000000"/>
                </a:solidFill>
                <a:latin typeface="Courier New"/>
              </a:rPr>
              <a:t>(</a:t>
            </a:r>
            <a:r>
              <a:rPr lang="en-US" sz="1400" dirty="0" err="1">
                <a:solidFill>
                  <a:srgbClr val="000000"/>
                </a:solidFill>
                <a:latin typeface="Courier New"/>
              </a:rPr>
              <a:t>ObserverTypes.</a:t>
            </a:r>
            <a:r>
              <a:rPr lang="en-US" sz="1400" i="1" dirty="0" err="1">
                <a:solidFill>
                  <a:srgbClr val="0000C0"/>
                </a:solidFill>
                <a:latin typeface="Courier New"/>
              </a:rPr>
              <a:t>VECTOR_LISTENER</a:t>
            </a:r>
            <a:r>
              <a:rPr lang="en-US" sz="1400" i="1" dirty="0">
                <a:solidFill>
                  <a:srgbClr val="000000"/>
                </a:solidFill>
                <a:latin typeface="Courier New"/>
              </a:rPr>
              <a:t>)</a:t>
            </a: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a:solidFill>
                  <a:srgbClr val="7F0055"/>
                </a:solidFill>
                <a:latin typeface="Courier New"/>
              </a:rPr>
              <a:t>void</a:t>
            </a:r>
            <a:r>
              <a:rPr lang="en-US" sz="1400" b="1" dirty="0">
                <a:solidFill>
                  <a:srgbClr val="000000"/>
                </a:solidFill>
                <a:latin typeface="Courier New"/>
              </a:rPr>
              <a:t> </a:t>
            </a:r>
            <a:r>
              <a:rPr lang="en-US" sz="1400" b="1" dirty="0" err="1">
                <a:solidFill>
                  <a:srgbClr val="000000"/>
                </a:solidFill>
                <a:latin typeface="Courier New"/>
              </a:rPr>
              <a:t>addVectorListener</a:t>
            </a:r>
            <a:r>
              <a:rPr lang="en-US" sz="1400" b="1" dirty="0">
                <a:solidFill>
                  <a:srgbClr val="000000"/>
                </a:solidFill>
                <a:latin typeface="Courier New"/>
              </a:rPr>
              <a:t>(</a:t>
            </a:r>
            <a:r>
              <a:rPr lang="en-US" sz="1400" b="1" dirty="0" err="1">
                <a:solidFill>
                  <a:srgbClr val="000000"/>
                </a:solidFill>
                <a:latin typeface="Courier New"/>
              </a:rPr>
              <a:t>VectorListener</a:t>
            </a:r>
            <a:r>
              <a:rPr lang="en-US" sz="1400" b="1" dirty="0">
                <a:solidFill>
                  <a:srgbClr val="000000"/>
                </a:solidFill>
                <a:latin typeface="Courier New"/>
              </a:rPr>
              <a:t> </a:t>
            </a:r>
            <a:r>
              <a:rPr lang="en-US" sz="1400" b="1" dirty="0" err="1">
                <a:solidFill>
                  <a:srgbClr val="000000"/>
                </a:solidFill>
                <a:latin typeface="Courier New"/>
              </a:rPr>
              <a:t>aListener</a:t>
            </a:r>
            <a:r>
              <a:rPr lang="en-US" sz="1400" b="1" dirty="0">
                <a:solidFill>
                  <a:srgbClr val="000000"/>
                </a:solidFill>
                <a:latin typeface="Courier New"/>
              </a:rPr>
              <a:t>) {</a:t>
            </a:r>
          </a:p>
          <a:p>
            <a:r>
              <a:rPr lang="en-US" sz="1400" dirty="0" smtClean="0">
                <a:solidFill>
                  <a:srgbClr val="0000C0"/>
                </a:solidFill>
                <a:latin typeface="Courier New"/>
              </a:rPr>
              <a:t>    </a:t>
            </a:r>
            <a:r>
              <a:rPr lang="en-US" sz="1400" dirty="0" err="1" smtClean="0">
                <a:solidFill>
                  <a:srgbClr val="0000C0"/>
                </a:solidFill>
                <a:latin typeface="Courier New"/>
              </a:rPr>
              <a:t>vectorListenerSupport</a:t>
            </a:r>
            <a:r>
              <a:rPr lang="en-US" sz="1400" dirty="0" err="1" smtClean="0">
                <a:solidFill>
                  <a:srgbClr val="000000"/>
                </a:solidFill>
                <a:latin typeface="Courier New"/>
              </a:rPr>
              <a:t>.addElement</a:t>
            </a:r>
            <a:r>
              <a:rPr lang="en-US" sz="1400" dirty="0" smtClean="0">
                <a:solidFill>
                  <a:srgbClr val="000000"/>
                </a:solidFill>
                <a:latin typeface="Courier New"/>
              </a:rPr>
              <a:t>(</a:t>
            </a:r>
            <a:r>
              <a:rPr lang="en-US" sz="1400" dirty="0" err="1" smtClean="0">
                <a:solidFill>
                  <a:srgbClr val="000000"/>
                </a:solidFill>
                <a:latin typeface="Courier New"/>
              </a:rPr>
              <a:t>aListener</a:t>
            </a:r>
            <a:r>
              <a:rPr lang="en-US" sz="1400" dirty="0">
                <a:solidFill>
                  <a:srgbClr val="000000"/>
                </a:solidFill>
                <a:latin typeface="Courier New"/>
              </a:rPr>
              <a:t>);</a:t>
            </a:r>
          </a:p>
          <a:p>
            <a:r>
              <a:rPr lang="en-US" sz="1400" dirty="0" smtClean="0">
                <a:solidFill>
                  <a:srgbClr val="000000"/>
                </a:solidFill>
                <a:latin typeface="Courier New"/>
              </a:rPr>
              <a:t>  }</a:t>
            </a:r>
          </a:p>
          <a:p>
            <a:r>
              <a:rPr lang="en-US" sz="1400" dirty="0">
                <a:solidFill>
                  <a:srgbClr val="000000"/>
                </a:solidFill>
                <a:latin typeface="Courier New"/>
              </a:rPr>
              <a:t> </a:t>
            </a:r>
            <a:r>
              <a:rPr lang="en-US" sz="1400" dirty="0" smtClean="0">
                <a:solidFill>
                  <a:srgbClr val="000000"/>
                </a:solidFill>
                <a:latin typeface="Courier New"/>
              </a:rPr>
              <a:t> …</a:t>
            </a:r>
            <a:endParaRPr lang="en-US" sz="1600" dirty="0" smtClean="0"/>
          </a:p>
        </p:txBody>
      </p:sp>
    </p:spTree>
  </p:cSld>
  <p:clrMapOvr>
    <a:masterClrMapping/>
  </p:clrMapOvr>
  <p:transition advTm="68360"/>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Vector Change Support</a:t>
            </a:r>
            <a:endParaRPr lang="en-US" dirty="0"/>
          </a:p>
        </p:txBody>
      </p:sp>
      <p:sp>
        <p:nvSpPr>
          <p:cNvPr id="3" name="Rectangle 2"/>
          <p:cNvSpPr/>
          <p:nvPr/>
        </p:nvSpPr>
        <p:spPr>
          <a:xfrm>
            <a:off x="381000" y="914400"/>
            <a:ext cx="8229600" cy="5943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endParaRPr lang="en-US" sz="1400" dirty="0">
              <a:latin typeface="Consolas"/>
            </a:endParaRPr>
          </a:p>
          <a:p>
            <a:r>
              <a:rPr lang="en-US" sz="1400" b="1" dirty="0">
                <a:solidFill>
                  <a:srgbClr val="7F0055"/>
                </a:solidFill>
                <a:latin typeface="Consolas"/>
              </a:rPr>
              <a:t>public</a:t>
            </a:r>
            <a:r>
              <a:rPr lang="en-US" sz="1400" b="1" dirty="0">
                <a:solidFill>
                  <a:srgbClr val="000000"/>
                </a:solidFill>
                <a:latin typeface="Consolas"/>
              </a:rPr>
              <a:t> </a:t>
            </a:r>
            <a:r>
              <a:rPr lang="en-US" sz="1400" b="1" dirty="0">
                <a:solidFill>
                  <a:srgbClr val="7F0055"/>
                </a:solidFill>
                <a:latin typeface="Consolas"/>
              </a:rPr>
              <a:t>class</a:t>
            </a:r>
            <a:r>
              <a:rPr lang="en-US" sz="1400" b="1" dirty="0">
                <a:solidFill>
                  <a:srgbClr val="000000"/>
                </a:solidFill>
                <a:latin typeface="Consolas"/>
              </a:rPr>
              <a:t> </a:t>
            </a:r>
            <a:r>
              <a:rPr lang="en-US" sz="1400" b="1" dirty="0" err="1">
                <a:solidFill>
                  <a:srgbClr val="000000"/>
                </a:solidFill>
                <a:latin typeface="Consolas"/>
              </a:rPr>
              <a:t>AVectorListenerSupport</a:t>
            </a:r>
            <a:r>
              <a:rPr lang="en-US" sz="1400" b="1" dirty="0">
                <a:solidFill>
                  <a:srgbClr val="000000"/>
                </a:solidFill>
                <a:latin typeface="Consolas"/>
              </a:rPr>
              <a:t> </a:t>
            </a:r>
            <a:r>
              <a:rPr lang="en-US" sz="1400" b="1" dirty="0">
                <a:solidFill>
                  <a:srgbClr val="7F0055"/>
                </a:solidFill>
                <a:latin typeface="Consolas"/>
              </a:rPr>
              <a:t>implements</a:t>
            </a:r>
            <a:r>
              <a:rPr lang="en-US" sz="1400" b="1" dirty="0">
                <a:solidFill>
                  <a:srgbClr val="000000"/>
                </a:solidFill>
                <a:latin typeface="Consolas"/>
              </a:rPr>
              <a:t> </a:t>
            </a:r>
            <a:r>
              <a:rPr lang="en-US" sz="1400" b="1" dirty="0" err="1">
                <a:solidFill>
                  <a:srgbClr val="000000"/>
                </a:solidFill>
                <a:latin typeface="Consolas"/>
              </a:rPr>
              <a:t>VectorListenerSupport</a:t>
            </a:r>
            <a:r>
              <a:rPr lang="en-US" sz="1400" b="1" dirty="0">
                <a:solidFill>
                  <a:srgbClr val="000000"/>
                </a:solidFill>
                <a:latin typeface="Consolas"/>
              </a:rPr>
              <a:t> {</a:t>
            </a:r>
          </a:p>
          <a:p>
            <a:r>
              <a:rPr lang="en-US" sz="1400" b="1" dirty="0">
                <a:solidFill>
                  <a:srgbClr val="7F0055"/>
                </a:solidFill>
                <a:latin typeface="Consolas"/>
              </a:rPr>
              <a:t>public</a:t>
            </a:r>
            <a:r>
              <a:rPr lang="en-US" sz="1400" b="1" dirty="0">
                <a:solidFill>
                  <a:srgbClr val="000000"/>
                </a:solidFill>
                <a:latin typeface="Consolas"/>
              </a:rPr>
              <a:t> </a:t>
            </a:r>
            <a:r>
              <a:rPr lang="en-US" sz="1400" b="1" dirty="0">
                <a:solidFill>
                  <a:srgbClr val="7F0055"/>
                </a:solidFill>
                <a:latin typeface="Consolas"/>
              </a:rPr>
              <a:t>final</a:t>
            </a:r>
            <a:r>
              <a:rPr lang="en-US" sz="1400" b="1" dirty="0">
                <a:solidFill>
                  <a:srgbClr val="000000"/>
                </a:solidFill>
                <a:latin typeface="Consolas"/>
              </a:rPr>
              <a:t> </a:t>
            </a:r>
            <a:r>
              <a:rPr lang="en-US" sz="1400" b="1" dirty="0" err="1">
                <a:solidFill>
                  <a:srgbClr val="7F0055"/>
                </a:solidFill>
                <a:latin typeface="Consolas"/>
              </a:rPr>
              <a:t>int</a:t>
            </a:r>
            <a:r>
              <a:rPr lang="en-US" sz="1400" b="1" dirty="0">
                <a:solidFill>
                  <a:srgbClr val="000000"/>
                </a:solidFill>
                <a:latin typeface="Consolas"/>
              </a:rPr>
              <a:t> </a:t>
            </a:r>
            <a:r>
              <a:rPr lang="en-US" sz="1400" b="1" dirty="0">
                <a:solidFill>
                  <a:srgbClr val="0000C0"/>
                </a:solidFill>
                <a:latin typeface="Consolas"/>
              </a:rPr>
              <a:t>MAX_SIZE</a:t>
            </a:r>
            <a:r>
              <a:rPr lang="en-US" sz="1400" b="1" dirty="0">
                <a:solidFill>
                  <a:srgbClr val="000000"/>
                </a:solidFill>
                <a:latin typeface="Consolas"/>
              </a:rPr>
              <a:t> = 50;</a:t>
            </a:r>
          </a:p>
          <a:p>
            <a:r>
              <a:rPr lang="en-US" sz="1400" dirty="0" smtClean="0">
                <a:solidFill>
                  <a:srgbClr val="000000"/>
                </a:solidFill>
                <a:latin typeface="Consolas"/>
              </a:rPr>
              <a:t>  </a:t>
            </a:r>
            <a:r>
              <a:rPr lang="en-US" sz="1400" dirty="0" err="1" smtClean="0">
                <a:solidFill>
                  <a:srgbClr val="000000"/>
                </a:solidFill>
                <a:latin typeface="Consolas"/>
              </a:rPr>
              <a:t>VectorListener</a:t>
            </a:r>
            <a:r>
              <a:rPr lang="en-US" sz="1400" dirty="0">
                <a:solidFill>
                  <a:srgbClr val="000000"/>
                </a:solidFill>
                <a:latin typeface="Consolas"/>
              </a:rPr>
              <a:t>[] </a:t>
            </a:r>
            <a:r>
              <a:rPr lang="en-US" sz="1400" dirty="0">
                <a:solidFill>
                  <a:srgbClr val="0000C0"/>
                </a:solidFill>
                <a:latin typeface="Consolas"/>
              </a:rPr>
              <a:t>contents</a:t>
            </a:r>
            <a:r>
              <a:rPr lang="en-US" sz="1400" dirty="0">
                <a:solidFill>
                  <a:srgbClr val="000000"/>
                </a:solidFill>
                <a:latin typeface="Consolas"/>
              </a:rPr>
              <a:t> = </a:t>
            </a:r>
            <a:r>
              <a:rPr lang="en-US" sz="1400" b="1" dirty="0">
                <a:solidFill>
                  <a:srgbClr val="7F0055"/>
                </a:solidFill>
                <a:latin typeface="Consolas"/>
              </a:rPr>
              <a:t>new</a:t>
            </a:r>
            <a:r>
              <a:rPr lang="en-US" sz="1400" b="1" dirty="0">
                <a:solidFill>
                  <a:srgbClr val="000000"/>
                </a:solidFill>
                <a:latin typeface="Consolas"/>
              </a:rPr>
              <a:t> </a:t>
            </a:r>
            <a:r>
              <a:rPr lang="en-US" sz="1400" b="1" dirty="0" err="1">
                <a:solidFill>
                  <a:srgbClr val="000000"/>
                </a:solidFill>
                <a:latin typeface="Consolas"/>
              </a:rPr>
              <a:t>VectorListener</a:t>
            </a:r>
            <a:r>
              <a:rPr lang="en-US" sz="1400" b="1" dirty="0">
                <a:solidFill>
                  <a:srgbClr val="000000"/>
                </a:solidFill>
                <a:latin typeface="Consolas"/>
              </a:rPr>
              <a:t>[</a:t>
            </a:r>
            <a:r>
              <a:rPr lang="en-US" sz="1400" b="1" dirty="0">
                <a:solidFill>
                  <a:srgbClr val="0000C0"/>
                </a:solidFill>
                <a:latin typeface="Consolas"/>
              </a:rPr>
              <a:t>MAX_SIZE</a:t>
            </a:r>
            <a:r>
              <a:rPr lang="en-US" sz="1400" b="1" dirty="0">
                <a:solidFill>
                  <a:srgbClr val="000000"/>
                </a:solidFill>
                <a:latin typeface="Consolas"/>
              </a:rPr>
              <a:t>];</a:t>
            </a:r>
          </a:p>
          <a:p>
            <a:r>
              <a:rPr lang="en-US" sz="1400" b="1" dirty="0" smtClean="0">
                <a:solidFill>
                  <a:srgbClr val="7F0055"/>
                </a:solidFill>
                <a:latin typeface="Consolas"/>
              </a:rPr>
              <a:t>  </a:t>
            </a:r>
            <a:r>
              <a:rPr lang="en-US" sz="1400" b="1" dirty="0" err="1" smtClean="0">
                <a:solidFill>
                  <a:srgbClr val="7F0055"/>
                </a:solidFill>
                <a:latin typeface="Consolas"/>
              </a:rPr>
              <a:t>int</a:t>
            </a:r>
            <a:r>
              <a:rPr lang="en-US" sz="1400" b="1" dirty="0" smtClean="0">
                <a:solidFill>
                  <a:srgbClr val="000000"/>
                </a:solidFill>
                <a:latin typeface="Consolas"/>
              </a:rPr>
              <a:t> </a:t>
            </a:r>
            <a:r>
              <a:rPr lang="en-US" sz="1400" b="1" dirty="0">
                <a:solidFill>
                  <a:srgbClr val="0000C0"/>
                </a:solidFill>
                <a:latin typeface="Consolas"/>
              </a:rPr>
              <a:t>size</a:t>
            </a:r>
            <a:r>
              <a:rPr lang="en-US" sz="1400" b="1" dirty="0">
                <a:solidFill>
                  <a:srgbClr val="000000"/>
                </a:solidFill>
                <a:latin typeface="Consolas"/>
              </a:rPr>
              <a:t> = 0</a:t>
            </a:r>
            <a:r>
              <a:rPr lang="en-US" sz="1400" b="1" dirty="0" smtClean="0">
                <a:solidFill>
                  <a:srgbClr val="000000"/>
                </a:solidFill>
                <a:latin typeface="Consolas"/>
              </a:rPr>
              <a:t>;</a:t>
            </a:r>
            <a:endParaRPr lang="en-US" sz="1400" dirty="0">
              <a:latin typeface="Consolas"/>
            </a:endParaRPr>
          </a:p>
          <a:p>
            <a:r>
              <a:rPr lang="en-US" sz="1400" b="1" dirty="0" smtClean="0">
                <a:solidFill>
                  <a:srgbClr val="7F0055"/>
                </a:solidFill>
                <a:latin typeface="Consolas"/>
              </a:rPr>
              <a:t>  public</a:t>
            </a:r>
            <a:r>
              <a:rPr lang="en-US" sz="1400" b="1" dirty="0" smtClean="0">
                <a:solidFill>
                  <a:srgbClr val="000000"/>
                </a:solidFill>
                <a:latin typeface="Consolas"/>
              </a:rPr>
              <a:t> </a:t>
            </a:r>
            <a:r>
              <a:rPr lang="en-US" sz="1400" b="1" dirty="0" err="1">
                <a:solidFill>
                  <a:srgbClr val="7F0055"/>
                </a:solidFill>
                <a:latin typeface="Consolas"/>
              </a:rPr>
              <a:t>int</a:t>
            </a:r>
            <a:r>
              <a:rPr lang="en-US" sz="1400" b="1" dirty="0">
                <a:solidFill>
                  <a:srgbClr val="000000"/>
                </a:solidFill>
                <a:latin typeface="Consolas"/>
              </a:rPr>
              <a:t> size() {</a:t>
            </a:r>
          </a:p>
          <a:p>
            <a:r>
              <a:rPr lang="en-US" sz="1400" b="1" dirty="0" smtClean="0">
                <a:solidFill>
                  <a:srgbClr val="7F0055"/>
                </a:solidFill>
                <a:latin typeface="Consolas"/>
              </a:rPr>
              <a:t>    return</a:t>
            </a:r>
            <a:r>
              <a:rPr lang="en-US" sz="1400" b="1" dirty="0" smtClean="0">
                <a:solidFill>
                  <a:srgbClr val="000000"/>
                </a:solidFill>
                <a:latin typeface="Consolas"/>
              </a:rPr>
              <a:t> </a:t>
            </a:r>
            <a:r>
              <a:rPr lang="en-US" sz="1400" b="1" dirty="0">
                <a:solidFill>
                  <a:srgbClr val="0000C0"/>
                </a:solidFill>
                <a:latin typeface="Consolas"/>
              </a:rPr>
              <a:t>size</a:t>
            </a:r>
            <a:r>
              <a:rPr lang="en-US" sz="1400" b="1" dirty="0">
                <a:solidFill>
                  <a:srgbClr val="000000"/>
                </a:solidFill>
                <a:latin typeface="Consolas"/>
              </a:rPr>
              <a:t>;</a:t>
            </a:r>
          </a:p>
          <a:p>
            <a:r>
              <a:rPr lang="en-US" sz="1400" dirty="0" smtClean="0">
                <a:solidFill>
                  <a:srgbClr val="000000"/>
                </a:solidFill>
                <a:latin typeface="Consolas"/>
              </a:rPr>
              <a:t>  }</a:t>
            </a:r>
            <a:endParaRPr lang="en-US" sz="1400" dirty="0">
              <a:latin typeface="Consolas"/>
            </a:endParaRPr>
          </a:p>
          <a:p>
            <a:r>
              <a:rPr lang="en-US" sz="1400" b="1" dirty="0" smtClean="0">
                <a:solidFill>
                  <a:srgbClr val="7F0055"/>
                </a:solidFill>
                <a:latin typeface="Consolas"/>
              </a:rPr>
              <a:t>  public</a:t>
            </a:r>
            <a:r>
              <a:rPr lang="en-US" sz="1400" b="1" dirty="0" smtClean="0">
                <a:solidFill>
                  <a:srgbClr val="000000"/>
                </a:solidFill>
                <a:latin typeface="Consolas"/>
              </a:rPr>
              <a:t> </a:t>
            </a:r>
            <a:r>
              <a:rPr lang="en-US" sz="1400" b="1" dirty="0" err="1">
                <a:solidFill>
                  <a:srgbClr val="000000"/>
                </a:solidFill>
                <a:latin typeface="Consolas"/>
              </a:rPr>
              <a:t>VectorListener</a:t>
            </a:r>
            <a:r>
              <a:rPr lang="en-US" sz="1400" b="1" dirty="0">
                <a:solidFill>
                  <a:srgbClr val="000000"/>
                </a:solidFill>
                <a:latin typeface="Consolas"/>
              </a:rPr>
              <a:t> </a:t>
            </a:r>
            <a:r>
              <a:rPr lang="en-US" sz="1400" b="1" dirty="0" err="1">
                <a:solidFill>
                  <a:srgbClr val="000000"/>
                </a:solidFill>
                <a:latin typeface="Consolas"/>
              </a:rPr>
              <a:t>elementAt</a:t>
            </a:r>
            <a:r>
              <a:rPr lang="en-US" sz="1400" b="1" dirty="0">
                <a:solidFill>
                  <a:srgbClr val="000000"/>
                </a:solidFill>
                <a:latin typeface="Consolas"/>
              </a:rPr>
              <a:t> (</a:t>
            </a:r>
            <a:r>
              <a:rPr lang="en-US" sz="1400" b="1" dirty="0" err="1">
                <a:solidFill>
                  <a:srgbClr val="7F0055"/>
                </a:solidFill>
                <a:latin typeface="Consolas"/>
              </a:rPr>
              <a:t>int</a:t>
            </a:r>
            <a:r>
              <a:rPr lang="en-US" sz="1400" b="1" dirty="0">
                <a:solidFill>
                  <a:srgbClr val="000000"/>
                </a:solidFill>
                <a:latin typeface="Consolas"/>
              </a:rPr>
              <a:t> index) {</a:t>
            </a:r>
          </a:p>
          <a:p>
            <a:r>
              <a:rPr lang="en-US" sz="1400" b="1" dirty="0" smtClean="0">
                <a:solidFill>
                  <a:srgbClr val="7F0055"/>
                </a:solidFill>
                <a:latin typeface="Consolas"/>
              </a:rPr>
              <a:t>    return</a:t>
            </a:r>
            <a:r>
              <a:rPr lang="en-US" sz="1400" b="1" dirty="0" smtClean="0">
                <a:solidFill>
                  <a:srgbClr val="000000"/>
                </a:solidFill>
                <a:latin typeface="Consolas"/>
              </a:rPr>
              <a:t> </a:t>
            </a:r>
            <a:r>
              <a:rPr lang="en-US" sz="1400" b="1" dirty="0">
                <a:solidFill>
                  <a:srgbClr val="0000C0"/>
                </a:solidFill>
                <a:latin typeface="Consolas"/>
              </a:rPr>
              <a:t>contents</a:t>
            </a:r>
            <a:r>
              <a:rPr lang="en-US" sz="1400" b="1" dirty="0">
                <a:solidFill>
                  <a:srgbClr val="000000"/>
                </a:solidFill>
                <a:latin typeface="Consolas"/>
              </a:rPr>
              <a:t>[index];</a:t>
            </a:r>
          </a:p>
          <a:p>
            <a:r>
              <a:rPr lang="en-US" sz="1400" dirty="0" smtClean="0">
                <a:solidFill>
                  <a:srgbClr val="000000"/>
                </a:solidFill>
                <a:latin typeface="Consolas"/>
              </a:rPr>
              <a:t>  }</a:t>
            </a:r>
            <a:endParaRPr lang="en-US" sz="1400" dirty="0">
              <a:solidFill>
                <a:srgbClr val="000000"/>
              </a:solidFill>
              <a:latin typeface="Consolas"/>
            </a:endParaRPr>
          </a:p>
          <a:p>
            <a:r>
              <a:rPr lang="en-US" sz="1400" b="1" dirty="0" smtClean="0">
                <a:solidFill>
                  <a:srgbClr val="7F0055"/>
                </a:solidFill>
                <a:latin typeface="Consolas"/>
              </a:rPr>
              <a:t>  </a:t>
            </a:r>
            <a:r>
              <a:rPr lang="en-US" sz="1400" b="1" dirty="0" err="1" smtClean="0">
                <a:solidFill>
                  <a:srgbClr val="7F0055"/>
                </a:solidFill>
                <a:latin typeface="Consolas"/>
              </a:rPr>
              <a:t>boolean</a:t>
            </a:r>
            <a:r>
              <a:rPr lang="en-US" sz="1400" b="1" dirty="0" smtClean="0">
                <a:solidFill>
                  <a:srgbClr val="000000"/>
                </a:solidFill>
                <a:latin typeface="Consolas"/>
              </a:rPr>
              <a:t> </a:t>
            </a:r>
            <a:r>
              <a:rPr lang="en-US" sz="1400" b="1" dirty="0" err="1">
                <a:solidFill>
                  <a:srgbClr val="000000"/>
                </a:solidFill>
                <a:latin typeface="Consolas"/>
              </a:rPr>
              <a:t>isFull</a:t>
            </a:r>
            <a:r>
              <a:rPr lang="en-US" sz="1400" b="1" dirty="0">
                <a:solidFill>
                  <a:srgbClr val="000000"/>
                </a:solidFill>
                <a:latin typeface="Consolas"/>
              </a:rPr>
              <a:t>() {</a:t>
            </a:r>
          </a:p>
          <a:p>
            <a:r>
              <a:rPr lang="en-US" sz="1400" b="1" dirty="0" smtClean="0">
                <a:solidFill>
                  <a:srgbClr val="7F0055"/>
                </a:solidFill>
                <a:latin typeface="Consolas"/>
              </a:rPr>
              <a:t>    return</a:t>
            </a:r>
            <a:r>
              <a:rPr lang="en-US" sz="1400" b="1" dirty="0" smtClean="0">
                <a:solidFill>
                  <a:srgbClr val="000000"/>
                </a:solidFill>
                <a:latin typeface="Consolas"/>
              </a:rPr>
              <a:t> </a:t>
            </a:r>
            <a:r>
              <a:rPr lang="en-US" sz="1400" b="1" dirty="0">
                <a:solidFill>
                  <a:srgbClr val="0000C0"/>
                </a:solidFill>
                <a:latin typeface="Consolas"/>
              </a:rPr>
              <a:t>size</a:t>
            </a:r>
            <a:r>
              <a:rPr lang="en-US" sz="1400" b="1" dirty="0">
                <a:solidFill>
                  <a:srgbClr val="000000"/>
                </a:solidFill>
                <a:latin typeface="Consolas"/>
              </a:rPr>
              <a:t> == </a:t>
            </a:r>
            <a:r>
              <a:rPr lang="en-US" sz="1400" b="1" dirty="0">
                <a:solidFill>
                  <a:srgbClr val="0000C0"/>
                </a:solidFill>
                <a:latin typeface="Consolas"/>
              </a:rPr>
              <a:t>MAX_SIZE</a:t>
            </a:r>
            <a:r>
              <a:rPr lang="en-US" sz="1400" b="1" dirty="0">
                <a:solidFill>
                  <a:srgbClr val="000000"/>
                </a:solidFill>
                <a:latin typeface="Consolas"/>
              </a:rPr>
              <a:t>;</a:t>
            </a:r>
          </a:p>
          <a:p>
            <a:r>
              <a:rPr lang="en-US" sz="1400" dirty="0" smtClean="0">
                <a:solidFill>
                  <a:srgbClr val="000000"/>
                </a:solidFill>
                <a:latin typeface="Consolas"/>
              </a:rPr>
              <a:t>  }</a:t>
            </a:r>
            <a:endParaRPr lang="en-US" sz="1400" dirty="0">
              <a:solidFill>
                <a:srgbClr val="000000"/>
              </a:solidFill>
              <a:latin typeface="Consolas"/>
            </a:endParaRPr>
          </a:p>
          <a:p>
            <a:r>
              <a:rPr lang="en-US" sz="1400" b="1" dirty="0" smtClean="0">
                <a:solidFill>
                  <a:srgbClr val="7F0055"/>
                </a:solidFill>
                <a:latin typeface="Consolas"/>
              </a:rPr>
              <a:t>  public</a:t>
            </a:r>
            <a:r>
              <a:rPr lang="en-US" sz="1400" b="1" dirty="0" smtClean="0">
                <a:solidFill>
                  <a:srgbClr val="000000"/>
                </a:solidFill>
                <a:latin typeface="Consolas"/>
              </a:rPr>
              <a:t> </a:t>
            </a:r>
            <a:r>
              <a:rPr lang="en-US" sz="1400" b="1" dirty="0">
                <a:solidFill>
                  <a:srgbClr val="7F0055"/>
                </a:solidFill>
                <a:latin typeface="Consolas"/>
              </a:rPr>
              <a:t>void</a:t>
            </a:r>
            <a:r>
              <a:rPr lang="en-US" sz="1400" b="1" dirty="0">
                <a:solidFill>
                  <a:srgbClr val="000000"/>
                </a:solidFill>
                <a:latin typeface="Consolas"/>
              </a:rPr>
              <a:t> </a:t>
            </a:r>
            <a:r>
              <a:rPr lang="en-US" sz="1400" b="1" dirty="0" err="1">
                <a:solidFill>
                  <a:srgbClr val="000000"/>
                </a:solidFill>
                <a:latin typeface="Consolas"/>
              </a:rPr>
              <a:t>addElement</a:t>
            </a:r>
            <a:r>
              <a:rPr lang="en-US" sz="1400" b="1" dirty="0">
                <a:solidFill>
                  <a:srgbClr val="000000"/>
                </a:solidFill>
                <a:latin typeface="Consolas"/>
              </a:rPr>
              <a:t>(</a:t>
            </a:r>
            <a:r>
              <a:rPr lang="en-US" sz="1400" b="1" dirty="0" err="1">
                <a:solidFill>
                  <a:srgbClr val="000000"/>
                </a:solidFill>
                <a:latin typeface="Consolas"/>
              </a:rPr>
              <a:t>VectorListener</a:t>
            </a:r>
            <a:r>
              <a:rPr lang="en-US" sz="1400" b="1" dirty="0">
                <a:solidFill>
                  <a:srgbClr val="000000"/>
                </a:solidFill>
                <a:latin typeface="Consolas"/>
              </a:rPr>
              <a:t> l) {</a:t>
            </a:r>
          </a:p>
          <a:p>
            <a:r>
              <a:rPr lang="en-US" sz="1400" b="1" dirty="0" smtClean="0">
                <a:solidFill>
                  <a:srgbClr val="7F0055"/>
                </a:solidFill>
                <a:latin typeface="Consolas"/>
              </a:rPr>
              <a:t>   if</a:t>
            </a:r>
            <a:r>
              <a:rPr lang="en-US" sz="1400" b="1" dirty="0" smtClean="0">
                <a:solidFill>
                  <a:srgbClr val="000000"/>
                </a:solidFill>
                <a:latin typeface="Consolas"/>
              </a:rPr>
              <a:t> </a:t>
            </a:r>
            <a:r>
              <a:rPr lang="en-US" sz="1400" b="1" dirty="0">
                <a:solidFill>
                  <a:srgbClr val="000000"/>
                </a:solidFill>
                <a:latin typeface="Consolas"/>
              </a:rPr>
              <a:t>(</a:t>
            </a:r>
            <a:r>
              <a:rPr lang="en-US" sz="1400" b="1" dirty="0" err="1">
                <a:solidFill>
                  <a:srgbClr val="000000"/>
                </a:solidFill>
                <a:latin typeface="Consolas"/>
              </a:rPr>
              <a:t>isFull</a:t>
            </a:r>
            <a:r>
              <a:rPr lang="en-US" sz="1400" b="1" dirty="0">
                <a:solidFill>
                  <a:srgbClr val="000000"/>
                </a:solidFill>
                <a:latin typeface="Consolas"/>
              </a:rPr>
              <a:t>())</a:t>
            </a:r>
          </a:p>
          <a:p>
            <a:r>
              <a:rPr lang="en-US" sz="1400" dirty="0" smtClean="0">
                <a:solidFill>
                  <a:srgbClr val="000000"/>
                </a:solidFill>
                <a:latin typeface="Consolas"/>
              </a:rPr>
              <a:t>      </a:t>
            </a:r>
            <a:r>
              <a:rPr lang="en-US" sz="1400" dirty="0" err="1" smtClean="0">
                <a:solidFill>
                  <a:srgbClr val="000000"/>
                </a:solidFill>
                <a:latin typeface="Consolas"/>
              </a:rPr>
              <a:t>System.</a:t>
            </a:r>
            <a:r>
              <a:rPr lang="en-US" sz="1400" i="1" dirty="0" err="1" smtClean="0">
                <a:solidFill>
                  <a:srgbClr val="0000C0"/>
                </a:solidFill>
                <a:latin typeface="Consolas"/>
              </a:rPr>
              <a:t>out</a:t>
            </a:r>
            <a:r>
              <a:rPr lang="en-US" sz="1400" i="1" dirty="0" err="1" smtClean="0">
                <a:solidFill>
                  <a:srgbClr val="000000"/>
                </a:solidFill>
                <a:latin typeface="Consolas"/>
              </a:rPr>
              <a:t>.println</a:t>
            </a:r>
            <a:r>
              <a:rPr lang="en-US" sz="1400" i="1" dirty="0">
                <a:solidFill>
                  <a:srgbClr val="000000"/>
                </a:solidFill>
                <a:latin typeface="Consolas"/>
              </a:rPr>
              <a:t>(</a:t>
            </a:r>
            <a:r>
              <a:rPr lang="en-US" sz="1400" i="1" dirty="0">
                <a:solidFill>
                  <a:srgbClr val="2A00FF"/>
                </a:solidFill>
                <a:latin typeface="Consolas"/>
              </a:rPr>
              <a:t>"Adding item to a full history"</a:t>
            </a:r>
            <a:r>
              <a:rPr lang="en-US" sz="1400" i="1" dirty="0">
                <a:solidFill>
                  <a:srgbClr val="000000"/>
                </a:solidFill>
                <a:latin typeface="Consolas"/>
              </a:rPr>
              <a:t>);</a:t>
            </a:r>
          </a:p>
          <a:p>
            <a:r>
              <a:rPr lang="en-US" sz="1400" b="1" dirty="0" smtClean="0">
                <a:solidFill>
                  <a:srgbClr val="7F0055"/>
                </a:solidFill>
                <a:latin typeface="Consolas"/>
              </a:rPr>
              <a:t>   else</a:t>
            </a:r>
            <a:r>
              <a:rPr lang="en-US" sz="1400" b="1" dirty="0" smtClean="0">
                <a:solidFill>
                  <a:srgbClr val="000000"/>
                </a:solidFill>
                <a:latin typeface="Consolas"/>
              </a:rPr>
              <a:t> </a:t>
            </a:r>
            <a:r>
              <a:rPr lang="en-US" sz="1400" b="1" dirty="0">
                <a:solidFill>
                  <a:srgbClr val="000000"/>
                </a:solidFill>
                <a:latin typeface="Consolas"/>
              </a:rPr>
              <a:t>{</a:t>
            </a:r>
          </a:p>
          <a:p>
            <a:r>
              <a:rPr lang="en-US" sz="1400" dirty="0" smtClean="0">
                <a:solidFill>
                  <a:srgbClr val="0000C0"/>
                </a:solidFill>
                <a:latin typeface="Consolas"/>
              </a:rPr>
              <a:t>     contents</a:t>
            </a:r>
            <a:r>
              <a:rPr lang="en-US" sz="1400" dirty="0" smtClean="0">
                <a:solidFill>
                  <a:srgbClr val="000000"/>
                </a:solidFill>
                <a:latin typeface="Consolas"/>
              </a:rPr>
              <a:t>[</a:t>
            </a:r>
            <a:r>
              <a:rPr lang="en-US" sz="1400" dirty="0" smtClean="0">
                <a:solidFill>
                  <a:srgbClr val="0000C0"/>
                </a:solidFill>
                <a:latin typeface="Consolas"/>
              </a:rPr>
              <a:t>size</a:t>
            </a:r>
            <a:r>
              <a:rPr lang="en-US" sz="1400" dirty="0">
                <a:solidFill>
                  <a:srgbClr val="000000"/>
                </a:solidFill>
                <a:latin typeface="Consolas"/>
              </a:rPr>
              <a:t>] = l;</a:t>
            </a:r>
          </a:p>
          <a:p>
            <a:r>
              <a:rPr lang="en-US" sz="1400" dirty="0" smtClean="0">
                <a:solidFill>
                  <a:srgbClr val="0000C0"/>
                </a:solidFill>
                <a:latin typeface="Consolas"/>
              </a:rPr>
              <a:t>    size</a:t>
            </a:r>
            <a:r>
              <a:rPr lang="en-US" sz="1400" dirty="0">
                <a:solidFill>
                  <a:srgbClr val="000000"/>
                </a:solidFill>
                <a:latin typeface="Consolas"/>
              </a:rPr>
              <a:t>++;</a:t>
            </a:r>
          </a:p>
          <a:p>
            <a:r>
              <a:rPr lang="en-US" sz="1400" dirty="0" smtClean="0">
                <a:solidFill>
                  <a:srgbClr val="000000"/>
                </a:solidFill>
                <a:latin typeface="Consolas"/>
              </a:rPr>
              <a:t>   }</a:t>
            </a:r>
            <a:endParaRPr lang="en-US" sz="1400" dirty="0">
              <a:solidFill>
                <a:srgbClr val="000000"/>
              </a:solidFill>
              <a:latin typeface="Consolas"/>
            </a:endParaRPr>
          </a:p>
          <a:p>
            <a:r>
              <a:rPr lang="en-US" sz="1400" dirty="0" smtClean="0">
                <a:solidFill>
                  <a:srgbClr val="000000"/>
                </a:solidFill>
                <a:latin typeface="Consolas"/>
              </a:rPr>
              <a:t>  }   </a:t>
            </a:r>
            <a:endParaRPr lang="en-US" sz="1400" dirty="0">
              <a:solidFill>
                <a:srgbClr val="000000"/>
              </a:solidFill>
              <a:latin typeface="Consolas"/>
            </a:endParaRPr>
          </a:p>
          <a:p>
            <a:r>
              <a:rPr lang="en-US" sz="1400" b="1" dirty="0" smtClean="0">
                <a:solidFill>
                  <a:srgbClr val="7F0055"/>
                </a:solidFill>
                <a:latin typeface="Consolas"/>
              </a:rPr>
              <a:t>  public</a:t>
            </a:r>
            <a:r>
              <a:rPr lang="en-US" sz="1400" b="1" dirty="0" smtClean="0">
                <a:solidFill>
                  <a:srgbClr val="000000"/>
                </a:solidFill>
                <a:latin typeface="Consolas"/>
              </a:rPr>
              <a:t> </a:t>
            </a:r>
            <a:r>
              <a:rPr lang="en-US" sz="1400" b="1" dirty="0">
                <a:solidFill>
                  <a:srgbClr val="7F0055"/>
                </a:solidFill>
                <a:latin typeface="Consolas"/>
              </a:rPr>
              <a:t>void</a:t>
            </a:r>
            <a:r>
              <a:rPr lang="en-US" sz="1400" b="1" dirty="0">
                <a:solidFill>
                  <a:srgbClr val="000000"/>
                </a:solidFill>
                <a:latin typeface="Consolas"/>
              </a:rPr>
              <a:t> </a:t>
            </a:r>
            <a:r>
              <a:rPr lang="en-US" sz="1400" b="1" dirty="0" err="1">
                <a:solidFill>
                  <a:srgbClr val="000000"/>
                </a:solidFill>
                <a:latin typeface="Consolas"/>
              </a:rPr>
              <a:t>notifyAllListeners</a:t>
            </a:r>
            <a:r>
              <a:rPr lang="en-US" sz="1400" b="1" dirty="0">
                <a:solidFill>
                  <a:srgbClr val="000000"/>
                </a:solidFill>
                <a:latin typeface="Consolas"/>
              </a:rPr>
              <a:t>(</a:t>
            </a:r>
            <a:r>
              <a:rPr lang="en-US" sz="1400" b="1" dirty="0" err="1">
                <a:solidFill>
                  <a:srgbClr val="000000"/>
                </a:solidFill>
                <a:latin typeface="Consolas"/>
              </a:rPr>
              <a:t>VectorChangeEvent</a:t>
            </a:r>
            <a:r>
              <a:rPr lang="en-US" sz="1400" b="1" dirty="0">
                <a:solidFill>
                  <a:srgbClr val="000000"/>
                </a:solidFill>
                <a:latin typeface="Consolas"/>
              </a:rPr>
              <a:t> event) {</a:t>
            </a:r>
          </a:p>
          <a:p>
            <a:r>
              <a:rPr lang="en-US" sz="1400" b="1" dirty="0" smtClean="0">
                <a:solidFill>
                  <a:srgbClr val="7F0055"/>
                </a:solidFill>
                <a:latin typeface="Consolas"/>
              </a:rPr>
              <a:t>    for</a:t>
            </a:r>
            <a:r>
              <a:rPr lang="en-US" sz="1400" b="1" dirty="0" smtClean="0">
                <a:solidFill>
                  <a:srgbClr val="000000"/>
                </a:solidFill>
                <a:latin typeface="Consolas"/>
              </a:rPr>
              <a:t> </a:t>
            </a:r>
            <a:r>
              <a:rPr lang="en-US" sz="1400" b="1" dirty="0">
                <a:solidFill>
                  <a:srgbClr val="000000"/>
                </a:solidFill>
                <a:latin typeface="Consolas"/>
              </a:rPr>
              <a:t>(</a:t>
            </a:r>
            <a:r>
              <a:rPr lang="en-US" sz="1400" b="1" dirty="0" err="1">
                <a:solidFill>
                  <a:srgbClr val="7F0055"/>
                </a:solidFill>
                <a:latin typeface="Consolas"/>
              </a:rPr>
              <a:t>int</a:t>
            </a:r>
            <a:r>
              <a:rPr lang="en-US" sz="1400" b="1" dirty="0">
                <a:solidFill>
                  <a:srgbClr val="000000"/>
                </a:solidFill>
                <a:latin typeface="Consolas"/>
              </a:rPr>
              <a:t> index = 0; index &lt; size(); index++) {</a:t>
            </a:r>
          </a:p>
          <a:p>
            <a:r>
              <a:rPr lang="en-US" sz="1400" dirty="0" smtClean="0">
                <a:solidFill>
                  <a:srgbClr val="000000"/>
                </a:solidFill>
                <a:latin typeface="Consolas"/>
              </a:rPr>
              <a:t>      </a:t>
            </a:r>
            <a:r>
              <a:rPr lang="en-US" sz="1400" dirty="0" err="1" smtClean="0">
                <a:solidFill>
                  <a:srgbClr val="000000"/>
                </a:solidFill>
                <a:latin typeface="Consolas"/>
              </a:rPr>
              <a:t>elementAt</a:t>
            </a:r>
            <a:r>
              <a:rPr lang="en-US" sz="1400" dirty="0" smtClean="0">
                <a:solidFill>
                  <a:srgbClr val="000000"/>
                </a:solidFill>
                <a:latin typeface="Consolas"/>
              </a:rPr>
              <a:t>(index</a:t>
            </a:r>
            <a:r>
              <a:rPr lang="en-US" sz="1400" dirty="0">
                <a:solidFill>
                  <a:srgbClr val="000000"/>
                </a:solidFill>
                <a:latin typeface="Consolas"/>
              </a:rPr>
              <a:t>).</a:t>
            </a:r>
            <a:r>
              <a:rPr lang="en-US" sz="1400" dirty="0" err="1">
                <a:solidFill>
                  <a:srgbClr val="000000"/>
                </a:solidFill>
                <a:latin typeface="Consolas"/>
              </a:rPr>
              <a:t>updateVector</a:t>
            </a:r>
            <a:r>
              <a:rPr lang="en-US" sz="1400" dirty="0">
                <a:solidFill>
                  <a:srgbClr val="000000"/>
                </a:solidFill>
                <a:latin typeface="Consolas"/>
              </a:rPr>
              <a:t>(event);</a:t>
            </a:r>
          </a:p>
          <a:p>
            <a:r>
              <a:rPr lang="en-US" sz="1400" dirty="0" smtClean="0">
                <a:solidFill>
                  <a:srgbClr val="000000"/>
                </a:solidFill>
                <a:latin typeface="Consolas"/>
              </a:rPr>
              <a:t>    }</a:t>
            </a:r>
            <a:endParaRPr lang="en-US" sz="1400" dirty="0">
              <a:solidFill>
                <a:srgbClr val="000000"/>
              </a:solidFill>
              <a:latin typeface="Consolas"/>
            </a:endParaRPr>
          </a:p>
          <a:p>
            <a:r>
              <a:rPr lang="en-US" sz="1400" dirty="0" smtClean="0">
                <a:solidFill>
                  <a:srgbClr val="000000"/>
                </a:solidFill>
                <a:latin typeface="Consolas"/>
              </a:rPr>
              <a:t>  }</a:t>
            </a:r>
            <a:endParaRPr lang="en-US" sz="1400" dirty="0">
              <a:solidFill>
                <a:srgbClr val="000000"/>
              </a:solidFill>
              <a:latin typeface="Consolas"/>
            </a:endParaRPr>
          </a:p>
          <a:p>
            <a:r>
              <a:rPr lang="en-US" sz="1400" dirty="0">
                <a:solidFill>
                  <a:srgbClr val="000000"/>
                </a:solidFill>
                <a:latin typeface="Consolas"/>
              </a:rPr>
              <a:t>}</a:t>
            </a:r>
            <a:endParaRPr lang="en-US" sz="1600" dirty="0" smtClean="0"/>
          </a:p>
        </p:txBody>
      </p:sp>
    </p:spTree>
    <p:extLst>
      <p:ext uri="{BB962C8B-B14F-4D97-AF65-F5344CB8AC3E}">
        <p14:creationId xmlns:p14="http://schemas.microsoft.com/office/powerpoint/2010/main" val="1668414195"/>
      </p:ext>
    </p:extLst>
  </p:cSld>
  <p:clrMapOvr>
    <a:masterClrMapping/>
  </p:clrMapOvr>
  <p:transition advTm="68360"/>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Collection Notifications</a:t>
            </a:r>
            <a:endParaRPr lang="en-US" dirty="0"/>
          </a:p>
        </p:txBody>
      </p:sp>
      <p:sp>
        <p:nvSpPr>
          <p:cNvPr id="19" name="TextBox 18"/>
          <p:cNvSpPr txBox="1"/>
          <p:nvPr/>
        </p:nvSpPr>
        <p:spPr>
          <a:xfrm>
            <a:off x="1143000" y="6019800"/>
            <a:ext cx="6400800"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Works for any variable sized collection defined using </a:t>
            </a:r>
            <a:r>
              <a:rPr lang="en-US" dirty="0" err="1" smtClean="0"/>
              <a:t>ObjectEditor</a:t>
            </a:r>
            <a:r>
              <a:rPr lang="en-US" dirty="0" smtClean="0"/>
              <a:t> convention (originally derived for Vectors)</a:t>
            </a:r>
            <a:endParaRPr lang="en-US" dirty="0"/>
          </a:p>
        </p:txBody>
      </p:sp>
      <p:sp>
        <p:nvSpPr>
          <p:cNvPr id="37" name="Rectangle 36"/>
          <p:cNvSpPr/>
          <p:nvPr/>
        </p:nvSpPr>
        <p:spPr>
          <a:xfrm>
            <a:off x="5562600" y="4419600"/>
            <a:ext cx="2133600" cy="381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Read Methods</a:t>
            </a:r>
            <a:endParaRPr lang="en-US" dirty="0"/>
          </a:p>
        </p:txBody>
      </p:sp>
      <p:cxnSp>
        <p:nvCxnSpPr>
          <p:cNvPr id="40" name="Straight Arrow Connector 39"/>
          <p:cNvCxnSpPr/>
          <p:nvPr/>
        </p:nvCxnSpPr>
        <p:spPr>
          <a:xfrm rot="5400000">
            <a:off x="5448300" y="3086100"/>
            <a:ext cx="1638300" cy="14097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1371600" y="4419600"/>
            <a:ext cx="2133600" cy="381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Write Methods</a:t>
            </a:r>
            <a:endParaRPr lang="en-US" dirty="0"/>
          </a:p>
        </p:txBody>
      </p:sp>
      <p:cxnSp>
        <p:nvCxnSpPr>
          <p:cNvPr id="43" name="Straight Arrow Connector 42"/>
          <p:cNvCxnSpPr/>
          <p:nvPr/>
        </p:nvCxnSpPr>
        <p:spPr>
          <a:xfrm rot="16200000" flipH="1">
            <a:off x="1943100" y="3048000"/>
            <a:ext cx="1562100" cy="15621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44" name="Rectangle 43"/>
          <p:cNvSpPr/>
          <p:nvPr/>
        </p:nvSpPr>
        <p:spPr>
          <a:xfrm rot="16200000">
            <a:off x="-495300" y="2400300"/>
            <a:ext cx="2133600" cy="381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Performs Input</a:t>
            </a:r>
            <a:endParaRPr lang="en-US" dirty="0"/>
          </a:p>
        </p:txBody>
      </p:sp>
      <p:sp>
        <p:nvSpPr>
          <p:cNvPr id="45" name="Rectangle 44"/>
          <p:cNvSpPr/>
          <p:nvPr/>
        </p:nvSpPr>
        <p:spPr>
          <a:xfrm rot="5400000">
            <a:off x="7277100" y="2400300"/>
            <a:ext cx="2133600" cy="381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Performs Output</a:t>
            </a:r>
            <a:endParaRPr lang="en-US" dirty="0"/>
          </a:p>
        </p:txBody>
      </p:sp>
      <p:cxnSp>
        <p:nvCxnSpPr>
          <p:cNvPr id="46" name="Straight Arrow Connector 45"/>
          <p:cNvCxnSpPr/>
          <p:nvPr/>
        </p:nvCxnSpPr>
        <p:spPr>
          <a:xfrm rot="5400000" flipH="1" flipV="1">
            <a:off x="5448300" y="3086100"/>
            <a:ext cx="1295400" cy="1066800"/>
          </a:xfrm>
          <a:prstGeom prst="straightConnector1">
            <a:avLst/>
          </a:prstGeom>
          <a:ln w="28575">
            <a:solidFill>
              <a:schemeClr val="accent1"/>
            </a:solidFill>
            <a:prstDash val="dashDot"/>
            <a:tailEnd type="arrow"/>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3124200" y="2133600"/>
            <a:ext cx="2819400" cy="762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err="1" smtClean="0"/>
              <a:t>updateVector</a:t>
            </a:r>
            <a:r>
              <a:rPr lang="en-US" dirty="0" smtClean="0"/>
              <a:t> (</a:t>
            </a:r>
            <a:r>
              <a:rPr lang="en-US" dirty="0" err="1" smtClean="0"/>
              <a:t>VectorChangeEvent</a:t>
            </a:r>
            <a:r>
              <a:rPr lang="en-US" dirty="0" smtClean="0"/>
              <a:t>)</a:t>
            </a:r>
            <a:endParaRPr lang="en-US" dirty="0"/>
          </a:p>
        </p:txBody>
      </p:sp>
      <p:sp>
        <p:nvSpPr>
          <p:cNvPr id="48" name="Rectangle 47"/>
          <p:cNvSpPr/>
          <p:nvPr/>
        </p:nvSpPr>
        <p:spPr>
          <a:xfrm>
            <a:off x="2438400" y="5011387"/>
            <a:ext cx="4419600" cy="551213"/>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r>
              <a:rPr lang="en-US" dirty="0" err="1" smtClean="0"/>
              <a:t>addVectorListener</a:t>
            </a:r>
            <a:r>
              <a:rPr lang="en-US" dirty="0" smtClean="0"/>
              <a:t>(</a:t>
            </a:r>
            <a:r>
              <a:rPr lang="en-US" dirty="0" err="1" smtClean="0"/>
              <a:t>VectorListener</a:t>
            </a:r>
            <a:r>
              <a:rPr lang="en-US" dirty="0" smtClean="0"/>
              <a:t>)</a:t>
            </a:r>
            <a:endParaRPr lang="en-US" dirty="0"/>
          </a:p>
        </p:txBody>
      </p:sp>
      <p:sp>
        <p:nvSpPr>
          <p:cNvPr id="18" name="Rectangle 17"/>
          <p:cNvSpPr/>
          <p:nvPr/>
        </p:nvSpPr>
        <p:spPr>
          <a:xfrm>
            <a:off x="3505200" y="4191000"/>
            <a:ext cx="2057400" cy="8382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Model</a:t>
            </a:r>
            <a:endParaRPr lang="en-US" dirty="0"/>
          </a:p>
        </p:txBody>
      </p:sp>
      <p:sp>
        <p:nvSpPr>
          <p:cNvPr id="20" name="Rectangle 19"/>
          <p:cNvSpPr/>
          <p:nvPr/>
        </p:nvSpPr>
        <p:spPr>
          <a:xfrm>
            <a:off x="5943600" y="2133600"/>
            <a:ext cx="2057400" cy="8382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t>OE View</a:t>
            </a:r>
            <a:endParaRPr lang="en-US" dirty="0"/>
          </a:p>
        </p:txBody>
      </p:sp>
      <p:sp>
        <p:nvSpPr>
          <p:cNvPr id="21" name="Rectangle 20"/>
          <p:cNvSpPr/>
          <p:nvPr/>
        </p:nvSpPr>
        <p:spPr>
          <a:xfrm>
            <a:off x="914400" y="2209800"/>
            <a:ext cx="2057400" cy="838200"/>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t>OE Controller</a:t>
            </a:r>
            <a:endParaRPr lang="en-US" dirty="0"/>
          </a:p>
        </p:txBody>
      </p:sp>
    </p:spTree>
    <p:custDataLst>
      <p:tags r:id="rId1"/>
    </p:custDataLst>
  </p:cSld>
  <p:clrMapOvr>
    <a:masterClrMapping/>
  </p:clrMapOvr>
  <p:transition advTm="2775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1" grpId="0" animBg="1"/>
      <p:bldP spid="44" grpId="0" animBg="1"/>
      <p:bldP spid="45" grpId="0" animBg="1"/>
      <p:bldP spid="47" grpId="0" animBg="1"/>
      <p:bldP spid="4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VectorListener</a:t>
            </a:r>
            <a:r>
              <a:rPr lang="en-US" dirty="0" smtClean="0"/>
              <a:t> and </a:t>
            </a:r>
            <a:r>
              <a:rPr lang="en-US" dirty="0" err="1" smtClean="0"/>
              <a:t>VectorListenerRegisterer</a:t>
            </a:r>
            <a:r>
              <a:rPr lang="en-US" dirty="0" smtClean="0"/>
              <a:t> Interfaces</a:t>
            </a:r>
            <a:endParaRPr lang="en-US" dirty="0"/>
          </a:p>
        </p:txBody>
      </p:sp>
      <p:sp>
        <p:nvSpPr>
          <p:cNvPr id="4" name="Rectangle 3"/>
          <p:cNvSpPr/>
          <p:nvPr/>
        </p:nvSpPr>
        <p:spPr>
          <a:xfrm>
            <a:off x="533400" y="1447800"/>
            <a:ext cx="7696200" cy="120032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b="1" dirty="0" smtClean="0">
                <a:solidFill>
                  <a:srgbClr val="7F0055"/>
                </a:solidFill>
                <a:latin typeface="Courier New"/>
              </a:rPr>
              <a:t>package</a:t>
            </a:r>
            <a:r>
              <a:rPr lang="en-US" b="1" dirty="0" smtClean="0">
                <a:solidFill>
                  <a:srgbClr val="000000"/>
                </a:solidFill>
                <a:latin typeface="Courier New"/>
              </a:rPr>
              <a:t> </a:t>
            </a:r>
            <a:r>
              <a:rPr lang="en-US" b="1" dirty="0" err="1" smtClean="0">
                <a:solidFill>
                  <a:srgbClr val="000000"/>
                </a:solidFill>
                <a:latin typeface="Courier New"/>
              </a:rPr>
              <a:t>util.models</a:t>
            </a:r>
            <a:r>
              <a:rPr lang="en-US" b="1" dirty="0" smtClean="0">
                <a:solidFill>
                  <a:srgbClr val="000000"/>
                </a:solidFill>
                <a:latin typeface="Courier New"/>
              </a:rPr>
              <a:t>;</a:t>
            </a:r>
          </a:p>
          <a:p>
            <a:r>
              <a:rPr lang="en-US" b="1" dirty="0" smtClean="0">
                <a:solidFill>
                  <a:srgbClr val="7F0055"/>
                </a:solidFill>
                <a:latin typeface="Courier New"/>
              </a:rPr>
              <a:t>public</a:t>
            </a:r>
            <a:r>
              <a:rPr lang="en-US" b="1" dirty="0" smtClean="0">
                <a:solidFill>
                  <a:srgbClr val="000000"/>
                </a:solidFill>
                <a:latin typeface="Courier New"/>
              </a:rPr>
              <a:t> </a:t>
            </a:r>
            <a:r>
              <a:rPr lang="en-US" b="1" dirty="0" smtClean="0">
                <a:solidFill>
                  <a:srgbClr val="7F0055"/>
                </a:solidFill>
                <a:latin typeface="Courier New"/>
              </a:rPr>
              <a:t>interface</a:t>
            </a:r>
            <a:r>
              <a:rPr lang="en-US" b="1" dirty="0" smtClean="0">
                <a:solidFill>
                  <a:srgbClr val="000000"/>
                </a:solidFill>
                <a:latin typeface="Courier New"/>
              </a:rPr>
              <a:t> </a:t>
            </a:r>
            <a:r>
              <a:rPr lang="en-US" b="1" dirty="0" err="1" smtClean="0">
                <a:solidFill>
                  <a:srgbClr val="000000"/>
                </a:solidFill>
                <a:latin typeface="Courier New"/>
              </a:rPr>
              <a:t>VectorListener</a:t>
            </a:r>
            <a:r>
              <a:rPr lang="en-US" b="1" dirty="0" smtClean="0">
                <a:solidFill>
                  <a:srgbClr val="000000"/>
                </a:solidFill>
                <a:latin typeface="Courier New"/>
              </a:rPr>
              <a:t> {</a:t>
            </a:r>
          </a:p>
          <a:p>
            <a:r>
              <a:rPr lang="en-US" b="1" dirty="0">
                <a:solidFill>
                  <a:srgbClr val="7F0055"/>
                </a:solidFill>
                <a:latin typeface="Courier New"/>
              </a:rPr>
              <a:t> </a:t>
            </a:r>
            <a:r>
              <a:rPr lang="en-US" b="1" dirty="0" smtClean="0">
                <a:solidFill>
                  <a:srgbClr val="7F0055"/>
                </a:solidFill>
                <a:latin typeface="Courier New"/>
              </a:rPr>
              <a:t>  public</a:t>
            </a:r>
            <a:r>
              <a:rPr lang="en-US" b="1" dirty="0" smtClean="0">
                <a:solidFill>
                  <a:srgbClr val="000000"/>
                </a:solidFill>
                <a:latin typeface="Courier New"/>
              </a:rPr>
              <a:t> </a:t>
            </a:r>
            <a:r>
              <a:rPr lang="en-US" b="1" dirty="0" smtClean="0">
                <a:solidFill>
                  <a:srgbClr val="7F0055"/>
                </a:solidFill>
                <a:latin typeface="Courier New"/>
              </a:rPr>
              <a:t>void</a:t>
            </a:r>
            <a:r>
              <a:rPr lang="en-US" b="1" dirty="0" smtClean="0">
                <a:solidFill>
                  <a:srgbClr val="000000"/>
                </a:solidFill>
                <a:latin typeface="Courier New"/>
              </a:rPr>
              <a:t> </a:t>
            </a:r>
            <a:r>
              <a:rPr lang="en-US" b="1" dirty="0" err="1" smtClean="0">
                <a:solidFill>
                  <a:srgbClr val="000000"/>
                </a:solidFill>
                <a:latin typeface="Courier New"/>
              </a:rPr>
              <a:t>updateVector</a:t>
            </a:r>
            <a:r>
              <a:rPr lang="en-US" b="1" dirty="0" smtClean="0">
                <a:solidFill>
                  <a:srgbClr val="000000"/>
                </a:solidFill>
                <a:latin typeface="Courier New"/>
              </a:rPr>
              <a:t>(</a:t>
            </a:r>
            <a:r>
              <a:rPr lang="en-US" b="1" dirty="0" err="1" smtClean="0">
                <a:solidFill>
                  <a:srgbClr val="000000"/>
                </a:solidFill>
                <a:latin typeface="Courier New"/>
              </a:rPr>
              <a:t>VectorChangeEvent</a:t>
            </a:r>
            <a:r>
              <a:rPr lang="en-US" b="1" dirty="0" smtClean="0">
                <a:solidFill>
                  <a:srgbClr val="000000"/>
                </a:solidFill>
                <a:latin typeface="Courier New"/>
              </a:rPr>
              <a:t> </a:t>
            </a:r>
            <a:r>
              <a:rPr lang="en-US" b="1" dirty="0" err="1" smtClean="0">
                <a:solidFill>
                  <a:srgbClr val="000000"/>
                </a:solidFill>
                <a:latin typeface="Courier New"/>
              </a:rPr>
              <a:t>evt</a:t>
            </a:r>
            <a:r>
              <a:rPr lang="en-US" b="1" dirty="0" smtClean="0">
                <a:solidFill>
                  <a:srgbClr val="000000"/>
                </a:solidFill>
                <a:latin typeface="Courier New"/>
              </a:rPr>
              <a:t>);</a:t>
            </a:r>
          </a:p>
          <a:p>
            <a:r>
              <a:rPr lang="en-US" dirty="0" smtClean="0">
                <a:solidFill>
                  <a:srgbClr val="000000"/>
                </a:solidFill>
                <a:latin typeface="Courier New"/>
              </a:rPr>
              <a:t>}</a:t>
            </a:r>
            <a:endParaRPr lang="en-US" dirty="0"/>
          </a:p>
        </p:txBody>
      </p:sp>
      <p:sp>
        <p:nvSpPr>
          <p:cNvPr id="5" name="Rectangle 4"/>
          <p:cNvSpPr/>
          <p:nvPr/>
        </p:nvSpPr>
        <p:spPr>
          <a:xfrm>
            <a:off x="568531" y="3124200"/>
            <a:ext cx="7696200" cy="1477328"/>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b="1" dirty="0">
                <a:solidFill>
                  <a:srgbClr val="7F0055"/>
                </a:solidFill>
                <a:latin typeface="Courier New"/>
              </a:rPr>
              <a:t>package</a:t>
            </a:r>
            <a:r>
              <a:rPr lang="en-US" b="1" dirty="0">
                <a:solidFill>
                  <a:srgbClr val="000000"/>
                </a:solidFill>
                <a:latin typeface="Courier New"/>
              </a:rPr>
              <a:t> </a:t>
            </a:r>
            <a:r>
              <a:rPr lang="en-US" b="1" dirty="0" err="1">
                <a:solidFill>
                  <a:srgbClr val="000000"/>
                </a:solidFill>
                <a:latin typeface="Courier New"/>
              </a:rPr>
              <a:t>util.models</a:t>
            </a:r>
            <a:r>
              <a:rPr lang="en-US" b="1" dirty="0" smtClean="0">
                <a:solidFill>
                  <a:srgbClr val="000000"/>
                </a:solidFill>
                <a:latin typeface="Courier New"/>
              </a:rPr>
              <a:t>;</a:t>
            </a:r>
            <a:endParaRPr lang="en-US" dirty="0">
              <a:latin typeface="Courier New"/>
            </a:endParaRPr>
          </a:p>
          <a:p>
            <a:r>
              <a:rPr lang="en-US" b="1" dirty="0">
                <a:solidFill>
                  <a:srgbClr val="7F0055"/>
                </a:solidFill>
                <a:latin typeface="Courier New"/>
              </a:rPr>
              <a:t>public</a:t>
            </a:r>
            <a:r>
              <a:rPr lang="en-US" b="1" dirty="0">
                <a:solidFill>
                  <a:srgbClr val="000000"/>
                </a:solidFill>
                <a:latin typeface="Courier New"/>
              </a:rPr>
              <a:t> </a:t>
            </a:r>
            <a:r>
              <a:rPr lang="en-US" b="1" dirty="0">
                <a:solidFill>
                  <a:srgbClr val="7F0055"/>
                </a:solidFill>
                <a:latin typeface="Courier New"/>
              </a:rPr>
              <a:t>interface</a:t>
            </a:r>
            <a:r>
              <a:rPr lang="en-US" b="1" dirty="0">
                <a:solidFill>
                  <a:srgbClr val="000000"/>
                </a:solidFill>
                <a:latin typeface="Courier New"/>
              </a:rPr>
              <a:t> </a:t>
            </a:r>
            <a:r>
              <a:rPr lang="en-US" b="1" dirty="0" err="1">
                <a:solidFill>
                  <a:srgbClr val="000000"/>
                </a:solidFill>
                <a:latin typeface="Courier New"/>
              </a:rPr>
              <a:t>VectorListenerRegisterer</a:t>
            </a:r>
            <a:r>
              <a:rPr lang="en-US" b="1" dirty="0">
                <a:solidFill>
                  <a:srgbClr val="000000"/>
                </a:solidFill>
                <a:latin typeface="Courier New"/>
              </a:rPr>
              <a:t> {</a:t>
            </a:r>
          </a:p>
          <a:p>
            <a:r>
              <a:rPr lang="en-US" b="1" dirty="0">
                <a:solidFill>
                  <a:srgbClr val="7F0055"/>
                </a:solidFill>
                <a:latin typeface="Courier New"/>
              </a:rPr>
              <a:t> </a:t>
            </a:r>
            <a:r>
              <a:rPr lang="en-US" b="1" dirty="0" smtClean="0">
                <a:solidFill>
                  <a:srgbClr val="7F0055"/>
                </a:solidFill>
                <a:latin typeface="Courier New"/>
              </a:rPr>
              <a:t>  public</a:t>
            </a:r>
            <a:r>
              <a:rPr lang="en-US" b="1" dirty="0" smtClean="0">
                <a:solidFill>
                  <a:srgbClr val="000000"/>
                </a:solidFill>
                <a:latin typeface="Courier New"/>
              </a:rPr>
              <a:t> </a:t>
            </a:r>
            <a:r>
              <a:rPr lang="en-US" b="1" dirty="0">
                <a:solidFill>
                  <a:srgbClr val="7F0055"/>
                </a:solidFill>
                <a:latin typeface="Courier New"/>
              </a:rPr>
              <a:t>void</a:t>
            </a:r>
            <a:r>
              <a:rPr lang="en-US" b="1" dirty="0">
                <a:solidFill>
                  <a:srgbClr val="000000"/>
                </a:solidFill>
                <a:latin typeface="Courier New"/>
              </a:rPr>
              <a:t> </a:t>
            </a:r>
            <a:r>
              <a:rPr lang="en-US" b="1" dirty="0" err="1">
                <a:solidFill>
                  <a:srgbClr val="000000"/>
                </a:solidFill>
                <a:latin typeface="Courier New"/>
              </a:rPr>
              <a:t>addVectorListener</a:t>
            </a:r>
            <a:r>
              <a:rPr lang="en-US" b="1" dirty="0" smtClean="0">
                <a:solidFill>
                  <a:srgbClr val="000000"/>
                </a:solidFill>
                <a:latin typeface="Courier New"/>
              </a:rPr>
              <a:t>(</a:t>
            </a:r>
          </a:p>
          <a:p>
            <a:r>
              <a:rPr lang="en-US" b="1" dirty="0">
                <a:solidFill>
                  <a:srgbClr val="000000"/>
                </a:solidFill>
                <a:latin typeface="Courier New"/>
              </a:rPr>
              <a:t> </a:t>
            </a:r>
            <a:r>
              <a:rPr lang="en-US" b="1" dirty="0" smtClean="0">
                <a:solidFill>
                  <a:srgbClr val="000000"/>
                </a:solidFill>
                <a:latin typeface="Courier New"/>
              </a:rPr>
              <a:t>                    </a:t>
            </a:r>
            <a:r>
              <a:rPr lang="en-US" b="1" dirty="0" err="1" smtClean="0">
                <a:solidFill>
                  <a:srgbClr val="000000"/>
                </a:solidFill>
                <a:latin typeface="Courier New"/>
              </a:rPr>
              <a:t>VectorListener</a:t>
            </a:r>
            <a:r>
              <a:rPr lang="en-US" b="1" dirty="0" smtClean="0">
                <a:solidFill>
                  <a:srgbClr val="000000"/>
                </a:solidFill>
                <a:latin typeface="Courier New"/>
              </a:rPr>
              <a:t> </a:t>
            </a:r>
            <a:r>
              <a:rPr lang="en-US" b="1" dirty="0" err="1">
                <a:solidFill>
                  <a:srgbClr val="000000"/>
                </a:solidFill>
                <a:latin typeface="Courier New"/>
              </a:rPr>
              <a:t>aListener</a:t>
            </a:r>
            <a:r>
              <a:rPr lang="en-US" b="1" dirty="0" smtClean="0">
                <a:solidFill>
                  <a:srgbClr val="000000"/>
                </a:solidFill>
                <a:latin typeface="Courier New"/>
              </a:rPr>
              <a:t>);</a:t>
            </a:r>
            <a:endParaRPr lang="en-US" dirty="0">
              <a:latin typeface="Courier New"/>
            </a:endParaRPr>
          </a:p>
          <a:p>
            <a:r>
              <a:rPr lang="en-US" dirty="0">
                <a:solidFill>
                  <a:srgbClr val="000000"/>
                </a:solidFill>
                <a:latin typeface="Courier New"/>
              </a:rPr>
              <a:t>}</a:t>
            </a:r>
            <a:endParaRPr lang="en-US" dirty="0"/>
          </a:p>
        </p:txBody>
      </p:sp>
    </p:spTree>
  </p:cSld>
  <p:clrMapOvr>
    <a:masterClrMapping/>
  </p:clrMapOvr>
  <p:transition advTm="9800"/>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VectorChangeEvent</a:t>
            </a:r>
            <a:endParaRPr lang="en-US" dirty="0"/>
          </a:p>
        </p:txBody>
      </p:sp>
      <p:sp>
        <p:nvSpPr>
          <p:cNvPr id="6" name="Rectangle 5"/>
          <p:cNvSpPr/>
          <p:nvPr/>
        </p:nvSpPr>
        <p:spPr>
          <a:xfrm>
            <a:off x="304800" y="1371600"/>
            <a:ext cx="8610600" cy="3970318"/>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400" b="1" dirty="0" smtClean="0">
                <a:solidFill>
                  <a:srgbClr val="7F0055"/>
                </a:solidFill>
                <a:latin typeface="Courier New"/>
              </a:rPr>
              <a:t>package</a:t>
            </a:r>
            <a:r>
              <a:rPr lang="en-US" sz="1400" b="1" dirty="0" smtClean="0">
                <a:solidFill>
                  <a:srgbClr val="000000"/>
                </a:solidFill>
                <a:latin typeface="Courier New"/>
              </a:rPr>
              <a:t> </a:t>
            </a:r>
            <a:r>
              <a:rPr lang="en-US" sz="1400" b="1" dirty="0" err="1" smtClean="0">
                <a:solidFill>
                  <a:srgbClr val="000000"/>
                </a:solidFill>
                <a:latin typeface="Courier New"/>
              </a:rPr>
              <a:t>util.models</a:t>
            </a:r>
            <a:r>
              <a:rPr lang="en-US" sz="1400" b="1" dirty="0" smtClean="0">
                <a:solidFill>
                  <a:srgbClr val="000000"/>
                </a:solidFill>
                <a:latin typeface="Courier New"/>
              </a:rPr>
              <a:t>;</a:t>
            </a:r>
            <a:endParaRPr lang="en-US" sz="1400" dirty="0" smtClean="0">
              <a:latin typeface="Courier New"/>
            </a:endParaRPr>
          </a:p>
          <a:p>
            <a:r>
              <a:rPr lang="en-US" sz="1400" b="1" dirty="0" smtClean="0">
                <a:solidFill>
                  <a:srgbClr val="7F0055"/>
                </a:solidFill>
                <a:latin typeface="Courier New"/>
              </a:rPr>
              <a:t>public</a:t>
            </a:r>
            <a:r>
              <a:rPr lang="en-US" sz="1400" b="1" dirty="0" smtClean="0">
                <a:solidFill>
                  <a:srgbClr val="000000"/>
                </a:solidFill>
                <a:latin typeface="Courier New"/>
              </a:rPr>
              <a:t> </a:t>
            </a:r>
            <a:r>
              <a:rPr lang="en-US" sz="1400" b="1" dirty="0" smtClean="0">
                <a:solidFill>
                  <a:srgbClr val="7F0055"/>
                </a:solidFill>
                <a:latin typeface="Courier New"/>
              </a:rPr>
              <a:t>class </a:t>
            </a:r>
            <a:r>
              <a:rPr lang="en-US" sz="1400" b="1" dirty="0" err="1" smtClean="0">
                <a:solidFill>
                  <a:srgbClr val="7F0055"/>
                </a:solidFill>
                <a:latin typeface="Courier New"/>
              </a:rPr>
              <a:t>VectorChangeEvent</a:t>
            </a:r>
            <a:r>
              <a:rPr lang="en-US" sz="1400" b="1" dirty="0" smtClean="0">
                <a:solidFill>
                  <a:srgbClr val="7F0055"/>
                </a:solidFill>
                <a:latin typeface="Courier New"/>
              </a:rPr>
              <a:t> {</a:t>
            </a:r>
          </a:p>
          <a:p>
            <a:r>
              <a:rPr lang="en-US" sz="1400" dirty="0" smtClean="0"/>
              <a:t>  Object </a:t>
            </a:r>
            <a:r>
              <a:rPr lang="en-US" sz="1400" dirty="0"/>
              <a:t>source;</a:t>
            </a:r>
          </a:p>
          <a:p>
            <a:r>
              <a:rPr lang="en-US" sz="1400" dirty="0" smtClean="0"/>
              <a:t>  Object </a:t>
            </a:r>
            <a:r>
              <a:rPr lang="en-US" sz="1400" dirty="0" err="1"/>
              <a:t>otherSource</a:t>
            </a:r>
            <a:r>
              <a:rPr lang="en-US" sz="1400" dirty="0"/>
              <a:t>;</a:t>
            </a:r>
          </a:p>
          <a:p>
            <a:r>
              <a:rPr lang="en-US" sz="1400" dirty="0" smtClean="0">
                <a:solidFill>
                  <a:srgbClr val="3F7F5F"/>
                </a:solidFill>
                <a:latin typeface="Courier New"/>
              </a:rPr>
              <a:t>  // </a:t>
            </a:r>
            <a:r>
              <a:rPr lang="en-US" sz="1400" dirty="0">
                <a:solidFill>
                  <a:srgbClr val="3F7F5F"/>
                </a:solidFill>
                <a:latin typeface="Courier New"/>
              </a:rPr>
              <a:t>constants for event types</a:t>
            </a:r>
            <a:endParaRPr lang="en-US" sz="1400" b="1" dirty="0" smtClean="0">
              <a:solidFill>
                <a:srgbClr val="7F0055"/>
              </a:solidFill>
              <a:latin typeface="Courier New"/>
            </a:endParaRP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smtClean="0">
                <a:solidFill>
                  <a:srgbClr val="7F0055"/>
                </a:solidFill>
                <a:latin typeface="Courier New"/>
              </a:rPr>
              <a:t>static</a:t>
            </a:r>
            <a:r>
              <a:rPr lang="en-US" sz="1400" b="1" dirty="0" smtClean="0">
                <a:solidFill>
                  <a:srgbClr val="000000"/>
                </a:solidFill>
                <a:latin typeface="Courier New"/>
              </a:rPr>
              <a:t> </a:t>
            </a:r>
            <a:r>
              <a:rPr lang="en-US" sz="1400" b="1" dirty="0" smtClean="0">
                <a:solidFill>
                  <a:srgbClr val="7F0055"/>
                </a:solidFill>
                <a:latin typeface="Courier New"/>
              </a:rPr>
              <a:t>final</a:t>
            </a:r>
            <a:r>
              <a:rPr lang="en-US" sz="1400" b="1" dirty="0" smtClean="0">
                <a:solidFill>
                  <a:srgbClr val="000000"/>
                </a:solidFill>
                <a:latin typeface="Courier New"/>
              </a:rPr>
              <a:t> </a:t>
            </a:r>
            <a:r>
              <a:rPr lang="en-US" sz="1400" b="1" dirty="0" err="1" smtClean="0">
                <a:solidFill>
                  <a:srgbClr val="7F0055"/>
                </a:solidFill>
                <a:latin typeface="Courier New"/>
              </a:rPr>
              <a:t>int</a:t>
            </a:r>
            <a:r>
              <a:rPr lang="en-US" sz="1400" b="1" dirty="0" smtClean="0">
                <a:solidFill>
                  <a:srgbClr val="000000"/>
                </a:solidFill>
                <a:latin typeface="Courier New"/>
              </a:rPr>
              <a:t> </a:t>
            </a:r>
            <a:r>
              <a:rPr lang="en-US" sz="1400" i="1" dirty="0" err="1" smtClean="0">
                <a:solidFill>
                  <a:srgbClr val="0000C0"/>
                </a:solidFill>
                <a:latin typeface="Courier New"/>
              </a:rPr>
              <a:t>AddComponentEvent</a:t>
            </a:r>
            <a:r>
              <a:rPr lang="en-US" sz="1400" i="1" dirty="0" smtClean="0">
                <a:solidFill>
                  <a:srgbClr val="000000"/>
                </a:solidFill>
                <a:latin typeface="Courier New"/>
              </a:rPr>
              <a:t> = 2</a:t>
            </a:r>
          </a:p>
          <a:p>
            <a:r>
              <a:rPr lang="en-US" sz="1400" dirty="0" smtClean="0">
                <a:solidFill>
                  <a:srgbClr val="000000"/>
                </a:solidFill>
                <a:latin typeface="Courier New"/>
              </a:rPr>
              <a:t>                        	</a:t>
            </a:r>
            <a:r>
              <a:rPr lang="en-US" sz="1400" i="1" dirty="0" err="1" smtClean="0">
                <a:solidFill>
                  <a:srgbClr val="0000C0"/>
                </a:solidFill>
                <a:latin typeface="Courier New"/>
              </a:rPr>
              <a:t>DeleteComponentEvent</a:t>
            </a:r>
            <a:r>
              <a:rPr lang="en-US" sz="1400" i="1" dirty="0" smtClean="0">
                <a:solidFill>
                  <a:srgbClr val="000000"/>
                </a:solidFill>
                <a:latin typeface="Courier New"/>
              </a:rPr>
              <a:t> = 2,</a:t>
            </a:r>
          </a:p>
          <a:p>
            <a:r>
              <a:rPr lang="en-US" sz="1400" dirty="0" smtClean="0">
                <a:solidFill>
                  <a:srgbClr val="000000"/>
                </a:solidFill>
                <a:latin typeface="Courier New"/>
              </a:rPr>
              <a:t>                       	</a:t>
            </a:r>
            <a:r>
              <a:rPr lang="en-US" sz="1400" i="1" dirty="0" err="1" smtClean="0">
                <a:solidFill>
                  <a:srgbClr val="0000C0"/>
                </a:solidFill>
                <a:latin typeface="Courier New"/>
              </a:rPr>
              <a:t>ChangeComponentEvent</a:t>
            </a:r>
            <a:r>
              <a:rPr lang="en-US" sz="1400" i="1" dirty="0" smtClean="0">
                <a:solidFill>
                  <a:srgbClr val="000000"/>
                </a:solidFill>
                <a:latin typeface="Courier New"/>
              </a:rPr>
              <a:t> = 3,</a:t>
            </a:r>
          </a:p>
          <a:p>
            <a:r>
              <a:rPr lang="en-US" sz="1400" dirty="0" smtClean="0">
                <a:solidFill>
                  <a:srgbClr val="000000"/>
                </a:solidFill>
                <a:latin typeface="Courier New"/>
              </a:rPr>
              <a:t>  	</a:t>
            </a:r>
            <a:r>
              <a:rPr lang="en-US" sz="1400" dirty="0">
                <a:solidFill>
                  <a:srgbClr val="000000"/>
                </a:solidFill>
                <a:latin typeface="Courier New"/>
              </a:rPr>
              <a:t>	</a:t>
            </a:r>
            <a:r>
              <a:rPr lang="en-US" sz="1400" dirty="0" smtClean="0">
                <a:solidFill>
                  <a:srgbClr val="000000"/>
                </a:solidFill>
                <a:latin typeface="Courier New"/>
              </a:rPr>
              <a:t>	</a:t>
            </a:r>
            <a:r>
              <a:rPr lang="en-US" sz="1400" i="1" dirty="0" err="1" smtClean="0">
                <a:solidFill>
                  <a:srgbClr val="0000C0"/>
                </a:solidFill>
                <a:latin typeface="Courier New"/>
              </a:rPr>
              <a:t>InsertComponentEvent</a:t>
            </a:r>
            <a:r>
              <a:rPr lang="en-US" sz="1400" i="1" dirty="0" smtClean="0">
                <a:solidFill>
                  <a:srgbClr val="000000"/>
                </a:solidFill>
                <a:latin typeface="Courier New"/>
              </a:rPr>
              <a:t> = 4,</a:t>
            </a:r>
          </a:p>
          <a:p>
            <a:r>
              <a:rPr lang="en-US" sz="1400" dirty="0" smtClean="0">
                <a:solidFill>
                  <a:srgbClr val="000000"/>
                </a:solidFill>
                <a:latin typeface="Courier New"/>
              </a:rPr>
              <a:t>  	</a:t>
            </a:r>
            <a:r>
              <a:rPr lang="en-US" sz="1400" dirty="0">
                <a:solidFill>
                  <a:srgbClr val="000000"/>
                </a:solidFill>
                <a:latin typeface="Courier New"/>
              </a:rPr>
              <a:t>	</a:t>
            </a:r>
            <a:r>
              <a:rPr lang="en-US" sz="1400" dirty="0" smtClean="0">
                <a:solidFill>
                  <a:srgbClr val="000000"/>
                </a:solidFill>
                <a:latin typeface="Courier New"/>
              </a:rPr>
              <a:t>	</a:t>
            </a:r>
            <a:r>
              <a:rPr lang="en-US" sz="1400" i="1" dirty="0" err="1" smtClean="0">
                <a:solidFill>
                  <a:srgbClr val="0000C0"/>
                </a:solidFill>
                <a:latin typeface="Courier New"/>
              </a:rPr>
              <a:t>CompletedComponentsEvent</a:t>
            </a:r>
            <a:r>
              <a:rPr lang="en-US" sz="1400" i="1" dirty="0" smtClean="0">
                <a:solidFill>
                  <a:srgbClr val="000000"/>
                </a:solidFill>
                <a:latin typeface="Courier New"/>
              </a:rPr>
              <a:t> = 5,</a:t>
            </a:r>
          </a:p>
          <a:p>
            <a:r>
              <a:rPr lang="en-US" sz="1400" dirty="0" smtClean="0">
                <a:solidFill>
                  <a:srgbClr val="000000"/>
                </a:solidFill>
                <a:latin typeface="Courier New"/>
              </a:rPr>
              <a:t>  		</a:t>
            </a:r>
            <a:r>
              <a:rPr lang="en-US" sz="1400" dirty="0">
                <a:solidFill>
                  <a:srgbClr val="000000"/>
                </a:solidFill>
                <a:latin typeface="Courier New"/>
              </a:rPr>
              <a:t>	</a:t>
            </a:r>
            <a:r>
              <a:rPr lang="en-US" sz="1400" i="1" dirty="0" err="1" smtClean="0">
                <a:solidFill>
                  <a:srgbClr val="0000C0"/>
                </a:solidFill>
                <a:latin typeface="Courier New"/>
              </a:rPr>
              <a:t>ClearEvent</a:t>
            </a:r>
            <a:r>
              <a:rPr lang="en-US" sz="1400" i="1" dirty="0" smtClean="0">
                <a:solidFill>
                  <a:srgbClr val="000000"/>
                </a:solidFill>
                <a:latin typeface="Courier New"/>
              </a:rPr>
              <a:t> = 6,</a:t>
            </a:r>
          </a:p>
          <a:p>
            <a:r>
              <a:rPr lang="en-US" sz="1400" dirty="0" smtClean="0">
                <a:solidFill>
                  <a:srgbClr val="000000"/>
                </a:solidFill>
                <a:latin typeface="Courier New"/>
              </a:rPr>
              <a:t>                         	</a:t>
            </a:r>
            <a:r>
              <a:rPr lang="en-US" sz="1400" i="1" dirty="0" err="1" smtClean="0">
                <a:solidFill>
                  <a:srgbClr val="0000C0"/>
                </a:solidFill>
                <a:latin typeface="Courier New"/>
              </a:rPr>
              <a:t>UndefEvent</a:t>
            </a:r>
            <a:r>
              <a:rPr lang="en-US" sz="1400" i="1" dirty="0" smtClean="0">
                <a:solidFill>
                  <a:srgbClr val="000000"/>
                </a:solidFill>
                <a:latin typeface="Courier New"/>
              </a:rPr>
              <a:t> = 1000;</a:t>
            </a:r>
          </a:p>
          <a:p>
            <a:r>
              <a:rPr lang="en-US" sz="1400" i="1" dirty="0">
                <a:solidFill>
                  <a:srgbClr val="000000"/>
                </a:solidFill>
                <a:latin typeface="Courier New"/>
              </a:rPr>
              <a:t> </a:t>
            </a:r>
            <a:r>
              <a:rPr lang="en-US" sz="1400" i="1" dirty="0" smtClean="0">
                <a:solidFill>
                  <a:srgbClr val="000000"/>
                </a:solidFill>
                <a:latin typeface="Courier New"/>
              </a:rPr>
              <a:t> // constructor, </a:t>
            </a:r>
            <a:r>
              <a:rPr lang="en-US" sz="1400" i="1" dirty="0" err="1" smtClean="0">
                <a:solidFill>
                  <a:srgbClr val="000000"/>
                </a:solidFill>
                <a:latin typeface="Courier New"/>
              </a:rPr>
              <a:t>oldObject</a:t>
            </a:r>
            <a:r>
              <a:rPr lang="en-US" sz="1400" i="1" dirty="0" smtClean="0">
                <a:solidFill>
                  <a:srgbClr val="000000"/>
                </a:solidFill>
                <a:latin typeface="Courier New"/>
              </a:rPr>
              <a:t> can be null when no value  is replaced</a:t>
            </a: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err="1" smtClean="0">
                <a:solidFill>
                  <a:srgbClr val="000000"/>
                </a:solidFill>
                <a:latin typeface="Courier New"/>
              </a:rPr>
              <a:t>VectorChangeEvent</a:t>
            </a:r>
            <a:r>
              <a:rPr lang="en-US" sz="1400" b="1" dirty="0" smtClean="0">
                <a:solidFill>
                  <a:srgbClr val="000000"/>
                </a:solidFill>
                <a:latin typeface="Courier New"/>
              </a:rPr>
              <a:t>(Object </a:t>
            </a:r>
            <a:r>
              <a:rPr lang="en-US" sz="1400" b="1" dirty="0" err="1" smtClean="0">
                <a:solidFill>
                  <a:srgbClr val="000000"/>
                </a:solidFill>
                <a:latin typeface="Courier New"/>
              </a:rPr>
              <a:t>theSource</a:t>
            </a:r>
            <a:r>
              <a:rPr lang="en-US" sz="1400" b="1" dirty="0" smtClean="0">
                <a:solidFill>
                  <a:srgbClr val="000000"/>
                </a:solidFill>
                <a:latin typeface="Courier New"/>
              </a:rPr>
              <a:t>, </a:t>
            </a:r>
            <a:r>
              <a:rPr lang="en-US" sz="1400" b="1" dirty="0" err="1" smtClean="0">
                <a:solidFill>
                  <a:srgbClr val="7F0055"/>
                </a:solidFill>
                <a:latin typeface="Courier New"/>
              </a:rPr>
              <a:t>int</a:t>
            </a:r>
            <a:r>
              <a:rPr lang="en-US" sz="1400" b="1" dirty="0" smtClean="0">
                <a:solidFill>
                  <a:srgbClr val="000000"/>
                </a:solidFill>
                <a:latin typeface="Courier New"/>
              </a:rPr>
              <a:t> type, </a:t>
            </a:r>
            <a:r>
              <a:rPr lang="en-US" sz="1400" b="1" dirty="0" err="1" smtClean="0">
                <a:solidFill>
                  <a:srgbClr val="7F0055"/>
                </a:solidFill>
                <a:latin typeface="Courier New"/>
              </a:rPr>
              <a:t>int</a:t>
            </a:r>
            <a:r>
              <a:rPr lang="en-US" sz="1400" b="1" dirty="0" smtClean="0">
                <a:solidFill>
                  <a:srgbClr val="000000"/>
                </a:solidFill>
                <a:latin typeface="Courier New"/>
              </a:rPr>
              <a:t> </a:t>
            </a:r>
            <a:r>
              <a:rPr lang="en-US" sz="1400" b="1" dirty="0" err="1" smtClean="0">
                <a:solidFill>
                  <a:srgbClr val="000000"/>
                </a:solidFill>
                <a:latin typeface="Courier New"/>
              </a:rPr>
              <a:t>posn</a:t>
            </a:r>
            <a:r>
              <a:rPr lang="en-US" sz="1400" b="1" dirty="0" smtClean="0">
                <a:solidFill>
                  <a:srgbClr val="000000"/>
                </a:solidFill>
                <a:latin typeface="Courier New"/>
              </a:rPr>
              <a:t>, </a:t>
            </a:r>
          </a:p>
          <a:p>
            <a:r>
              <a:rPr lang="en-US" sz="1400" b="1" dirty="0">
                <a:solidFill>
                  <a:srgbClr val="000000"/>
                </a:solidFill>
                <a:latin typeface="Courier New"/>
              </a:rPr>
              <a:t> </a:t>
            </a:r>
            <a:r>
              <a:rPr lang="en-US" sz="1400" b="1" dirty="0" smtClean="0">
                <a:solidFill>
                  <a:srgbClr val="000000"/>
                </a:solidFill>
                <a:latin typeface="Courier New"/>
              </a:rPr>
              <a:t>      Object </a:t>
            </a:r>
            <a:r>
              <a:rPr lang="en-US" sz="1400" b="1" dirty="0" err="1" smtClean="0">
                <a:solidFill>
                  <a:srgbClr val="000000"/>
                </a:solidFill>
                <a:latin typeface="Courier New"/>
              </a:rPr>
              <a:t>oldObject</a:t>
            </a:r>
            <a:r>
              <a:rPr lang="en-US" sz="1400" b="1" dirty="0" smtClean="0">
                <a:solidFill>
                  <a:srgbClr val="000000"/>
                </a:solidFill>
                <a:latin typeface="Courier New"/>
              </a:rPr>
              <a:t>, Object </a:t>
            </a:r>
            <a:r>
              <a:rPr lang="en-US" sz="1400" b="1" dirty="0" err="1" smtClean="0">
                <a:solidFill>
                  <a:srgbClr val="000000"/>
                </a:solidFill>
                <a:latin typeface="Courier New"/>
              </a:rPr>
              <a:t>newObject</a:t>
            </a:r>
            <a:r>
              <a:rPr lang="en-US" sz="1400" b="1" dirty="0" smtClean="0">
                <a:solidFill>
                  <a:srgbClr val="000000"/>
                </a:solidFill>
                <a:latin typeface="Courier New"/>
              </a:rPr>
              <a:t>, </a:t>
            </a:r>
            <a:r>
              <a:rPr lang="en-US" sz="1400" b="1" dirty="0" err="1" smtClean="0">
                <a:solidFill>
                  <a:srgbClr val="7F0055"/>
                </a:solidFill>
                <a:latin typeface="Courier New"/>
              </a:rPr>
              <a:t>int</a:t>
            </a:r>
            <a:r>
              <a:rPr lang="en-US" sz="1400" b="1" dirty="0" smtClean="0">
                <a:solidFill>
                  <a:srgbClr val="000000"/>
                </a:solidFill>
                <a:latin typeface="Courier New"/>
              </a:rPr>
              <a:t> </a:t>
            </a:r>
            <a:r>
              <a:rPr lang="en-US" sz="1400" b="1" dirty="0" err="1" smtClean="0">
                <a:solidFill>
                  <a:srgbClr val="000000"/>
                </a:solidFill>
                <a:latin typeface="Courier New"/>
              </a:rPr>
              <a:t>newSize</a:t>
            </a:r>
            <a:r>
              <a:rPr lang="en-US" sz="1400" b="1" dirty="0" smtClean="0">
                <a:solidFill>
                  <a:srgbClr val="000000"/>
                </a:solidFill>
                <a:latin typeface="Courier New"/>
              </a:rPr>
              <a:t>) {..}</a:t>
            </a:r>
          </a:p>
          <a:p>
            <a:r>
              <a:rPr lang="en-US" sz="1400" b="1" i="1" dirty="0">
                <a:solidFill>
                  <a:srgbClr val="000000"/>
                </a:solidFill>
                <a:latin typeface="Courier New"/>
              </a:rPr>
              <a:t> </a:t>
            </a:r>
            <a:r>
              <a:rPr lang="en-US" sz="1400" b="1" i="1" dirty="0" smtClean="0">
                <a:solidFill>
                  <a:srgbClr val="000000"/>
                </a:solidFill>
                <a:latin typeface="Courier New"/>
              </a:rPr>
              <a:t>       </a:t>
            </a:r>
            <a:endParaRPr lang="en-US" sz="1400" i="1" dirty="0" smtClean="0">
              <a:solidFill>
                <a:srgbClr val="000000"/>
              </a:solidFill>
              <a:latin typeface="Courier New"/>
            </a:endParaRPr>
          </a:p>
          <a:p>
            <a:endParaRPr lang="en-US" sz="1400" b="1" dirty="0" smtClean="0">
              <a:solidFill>
                <a:srgbClr val="000000"/>
              </a:solidFill>
              <a:highlight>
                <a:srgbClr val="D4D4D4"/>
              </a:highlight>
              <a:latin typeface="Courier New"/>
            </a:endParaRPr>
          </a:p>
          <a:p>
            <a:r>
              <a:rPr lang="en-US" sz="1400" b="1" dirty="0" smtClean="0">
                <a:solidFill>
                  <a:srgbClr val="000000"/>
                </a:solidFill>
                <a:highlight>
                  <a:srgbClr val="D4D4D4"/>
                </a:highlight>
                <a:latin typeface="Courier New"/>
              </a:rPr>
              <a:t>	</a:t>
            </a:r>
            <a:endParaRPr lang="en-US" dirty="0"/>
          </a:p>
        </p:txBody>
      </p:sp>
    </p:spTree>
  </p:cSld>
  <p:clrMapOvr>
    <a:masterClrMapping/>
  </p:clrMapOvr>
  <p:transition advTm="24000"/>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Refreshing </a:t>
            </a:r>
            <a:r>
              <a:rPr lang="en-US" dirty="0" err="1" smtClean="0"/>
              <a:t>ObjectEditor</a:t>
            </a:r>
            <a:r>
              <a:rPr lang="en-US" dirty="0" smtClean="0"/>
              <a:t> from Main</a:t>
            </a:r>
            <a:endParaRPr lang="en-US" dirty="0"/>
          </a:p>
        </p:txBody>
      </p:sp>
      <p:sp>
        <p:nvSpPr>
          <p:cNvPr id="3" name="Rectangle 2"/>
          <p:cNvSpPr/>
          <p:nvPr/>
        </p:nvSpPr>
        <p:spPr>
          <a:xfrm>
            <a:off x="381000" y="1295400"/>
            <a:ext cx="8153400" cy="23622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b="1" dirty="0">
                <a:solidFill>
                  <a:srgbClr val="7F0055"/>
                </a:solidFill>
                <a:latin typeface="Courier New"/>
              </a:rPr>
              <a:t>public</a:t>
            </a:r>
            <a:r>
              <a:rPr lang="en-US" sz="1600" b="1" dirty="0">
                <a:solidFill>
                  <a:srgbClr val="000000"/>
                </a:solidFill>
                <a:latin typeface="Courier New"/>
              </a:rPr>
              <a:t> </a:t>
            </a:r>
            <a:r>
              <a:rPr lang="en-US" sz="1600" b="1" dirty="0">
                <a:solidFill>
                  <a:srgbClr val="7F0055"/>
                </a:solidFill>
                <a:latin typeface="Courier New"/>
              </a:rPr>
              <a:t>class</a:t>
            </a:r>
            <a:r>
              <a:rPr lang="en-US" sz="1600" b="1" dirty="0">
                <a:solidFill>
                  <a:srgbClr val="000000"/>
                </a:solidFill>
                <a:latin typeface="Courier New"/>
              </a:rPr>
              <a:t> </a:t>
            </a:r>
            <a:r>
              <a:rPr lang="en-US" sz="1600" dirty="0" err="1">
                <a:solidFill>
                  <a:srgbClr val="000000"/>
                </a:solidFill>
                <a:latin typeface="Courier New"/>
              </a:rPr>
              <a:t>ABMISpreadsheetRefreshedByMain</a:t>
            </a:r>
            <a:r>
              <a:rPr lang="en-US" sz="1600" b="1" dirty="0">
                <a:solidFill>
                  <a:srgbClr val="000000"/>
                </a:solidFill>
                <a:latin typeface="Courier New"/>
              </a:rPr>
              <a:t> {</a:t>
            </a:r>
          </a:p>
          <a:p>
            <a:r>
              <a:rPr lang="en-US" sz="1600" b="1" dirty="0" smtClean="0">
                <a:solidFill>
                  <a:srgbClr val="7F0055"/>
                </a:solidFill>
                <a:latin typeface="Courier New"/>
              </a:rPr>
              <a:t>  public</a:t>
            </a:r>
            <a:r>
              <a:rPr lang="en-US" sz="1600" b="1" dirty="0" smtClean="0">
                <a:solidFill>
                  <a:srgbClr val="000000"/>
                </a:solidFill>
                <a:latin typeface="Courier New"/>
              </a:rPr>
              <a:t> </a:t>
            </a:r>
            <a:r>
              <a:rPr lang="en-US" sz="1600" b="1" dirty="0">
                <a:solidFill>
                  <a:srgbClr val="7F0055"/>
                </a:solidFill>
                <a:latin typeface="Courier New"/>
              </a:rPr>
              <a:t>static</a:t>
            </a:r>
            <a:r>
              <a:rPr lang="en-US" sz="1600" b="1" dirty="0">
                <a:solidFill>
                  <a:srgbClr val="000000"/>
                </a:solidFill>
                <a:latin typeface="Courier New"/>
              </a:rPr>
              <a:t> </a:t>
            </a:r>
            <a:r>
              <a:rPr lang="en-US" sz="1600" b="1" dirty="0">
                <a:solidFill>
                  <a:srgbClr val="7F0055"/>
                </a:solidFill>
                <a:latin typeface="Courier New"/>
              </a:rPr>
              <a:t>void</a:t>
            </a:r>
            <a:r>
              <a:rPr lang="en-US" sz="1600" b="1" dirty="0">
                <a:solidFill>
                  <a:srgbClr val="000000"/>
                </a:solidFill>
                <a:latin typeface="Courier New"/>
              </a:rPr>
              <a:t> </a:t>
            </a:r>
            <a:r>
              <a:rPr lang="en-US" sz="1600" dirty="0">
                <a:solidFill>
                  <a:srgbClr val="000000"/>
                </a:solidFill>
                <a:latin typeface="Courier New"/>
              </a:rPr>
              <a:t>main (String[] </a:t>
            </a:r>
            <a:r>
              <a:rPr lang="en-US" sz="1600" dirty="0" err="1">
                <a:solidFill>
                  <a:srgbClr val="000000"/>
                </a:solidFill>
                <a:latin typeface="Courier New"/>
              </a:rPr>
              <a:t>args</a:t>
            </a:r>
            <a:r>
              <a:rPr lang="en-US" sz="1600" dirty="0">
                <a:solidFill>
                  <a:srgbClr val="000000"/>
                </a:solidFill>
                <a:latin typeface="Courier New"/>
              </a:rPr>
              <a:t>) </a:t>
            </a:r>
            <a:r>
              <a:rPr lang="en-US" sz="1600" b="1" dirty="0">
                <a:solidFill>
                  <a:srgbClr val="000000"/>
                </a:solidFill>
                <a:latin typeface="Courier New"/>
              </a:rPr>
              <a:t>{</a:t>
            </a:r>
          </a:p>
          <a:p>
            <a:r>
              <a:rPr lang="en-US" sz="1600" dirty="0" smtClean="0">
                <a:solidFill>
                  <a:srgbClr val="000000"/>
                </a:solidFill>
                <a:latin typeface="Courier New"/>
              </a:rPr>
              <a:t>    </a:t>
            </a:r>
            <a:r>
              <a:rPr lang="en-US" sz="1600" dirty="0" err="1" smtClean="0">
                <a:solidFill>
                  <a:srgbClr val="000000"/>
                </a:solidFill>
                <a:latin typeface="Courier New"/>
              </a:rPr>
              <a:t>BMISpreadsheet</a:t>
            </a:r>
            <a:r>
              <a:rPr lang="en-US" sz="1600" dirty="0" smtClean="0">
                <a:solidFill>
                  <a:srgbClr val="000000"/>
                </a:solidFill>
                <a:latin typeface="Courier New"/>
              </a:rPr>
              <a:t> </a:t>
            </a:r>
            <a:r>
              <a:rPr lang="en-US" sz="1600" dirty="0" err="1">
                <a:solidFill>
                  <a:srgbClr val="000000"/>
                </a:solidFill>
                <a:latin typeface="Courier New"/>
              </a:rPr>
              <a:t>bmiSpreadsheet</a:t>
            </a:r>
            <a:r>
              <a:rPr lang="en-US" sz="1600" dirty="0">
                <a:solidFill>
                  <a:srgbClr val="000000"/>
                </a:solidFill>
                <a:latin typeface="Courier New"/>
              </a:rPr>
              <a:t> = </a:t>
            </a:r>
            <a:r>
              <a:rPr lang="en-US" sz="1600" b="1" dirty="0">
                <a:solidFill>
                  <a:srgbClr val="7F0055"/>
                </a:solidFill>
                <a:latin typeface="Courier New"/>
              </a:rPr>
              <a:t>new</a:t>
            </a:r>
            <a:r>
              <a:rPr lang="en-US" sz="1600" b="1" dirty="0">
                <a:solidFill>
                  <a:srgbClr val="000000"/>
                </a:solidFill>
                <a:latin typeface="Courier New"/>
              </a:rPr>
              <a:t> </a:t>
            </a:r>
            <a:r>
              <a:rPr lang="en-US" sz="1600" dirty="0" err="1">
                <a:solidFill>
                  <a:srgbClr val="000000"/>
                </a:solidFill>
                <a:latin typeface="Courier New"/>
              </a:rPr>
              <a:t>ABMISpreadsheet</a:t>
            </a:r>
            <a:r>
              <a:rPr lang="en-US" sz="1600" b="1" dirty="0">
                <a:solidFill>
                  <a:srgbClr val="000000"/>
                </a:solidFill>
                <a:latin typeface="Courier New"/>
              </a:rPr>
              <a:t>();</a:t>
            </a:r>
          </a:p>
          <a:p>
            <a:r>
              <a:rPr lang="en-US" sz="1600" dirty="0" smtClean="0">
                <a:solidFill>
                  <a:srgbClr val="000000"/>
                </a:solidFill>
                <a:latin typeface="Courier New"/>
              </a:rPr>
              <a:t>    </a:t>
            </a:r>
            <a:r>
              <a:rPr lang="en-US" sz="1600" dirty="0" err="1" smtClean="0">
                <a:solidFill>
                  <a:srgbClr val="000000"/>
                </a:solidFill>
                <a:latin typeface="Courier New"/>
              </a:rPr>
              <a:t>OEFrame</a:t>
            </a:r>
            <a:r>
              <a:rPr lang="en-US" sz="1600" dirty="0" smtClean="0">
                <a:solidFill>
                  <a:srgbClr val="000000"/>
                </a:solidFill>
                <a:latin typeface="Courier New"/>
              </a:rPr>
              <a:t> </a:t>
            </a:r>
            <a:r>
              <a:rPr lang="en-US" sz="1600" dirty="0" err="1">
                <a:solidFill>
                  <a:srgbClr val="000000"/>
                </a:solidFill>
                <a:latin typeface="Courier New"/>
              </a:rPr>
              <a:t>oeFrame</a:t>
            </a:r>
            <a:r>
              <a:rPr lang="en-US" sz="1600" dirty="0">
                <a:solidFill>
                  <a:srgbClr val="000000"/>
                </a:solidFill>
                <a:latin typeface="Courier New"/>
              </a:rPr>
              <a:t> = </a:t>
            </a:r>
            <a:r>
              <a:rPr lang="en-US" sz="1600" dirty="0" err="1">
                <a:solidFill>
                  <a:srgbClr val="000000"/>
                </a:solidFill>
                <a:latin typeface="Courier New"/>
              </a:rPr>
              <a:t>ObjectEditor.</a:t>
            </a:r>
            <a:r>
              <a:rPr lang="en-US" sz="1600" i="1" dirty="0" err="1">
                <a:solidFill>
                  <a:srgbClr val="000000"/>
                </a:solidFill>
                <a:latin typeface="Courier New"/>
              </a:rPr>
              <a:t>edit</a:t>
            </a:r>
            <a:r>
              <a:rPr lang="en-US" sz="1600" dirty="0">
                <a:solidFill>
                  <a:srgbClr val="000000"/>
                </a:solidFill>
                <a:latin typeface="Courier New"/>
              </a:rPr>
              <a:t>(</a:t>
            </a:r>
            <a:r>
              <a:rPr lang="en-US" sz="1600" dirty="0" err="1">
                <a:solidFill>
                  <a:srgbClr val="000000"/>
                </a:solidFill>
                <a:latin typeface="Courier New"/>
              </a:rPr>
              <a:t>bmiSpreadsheet</a:t>
            </a:r>
            <a:r>
              <a:rPr lang="en-US" sz="1600" dirty="0">
                <a:solidFill>
                  <a:srgbClr val="000000"/>
                </a:solidFill>
                <a:latin typeface="Courier New"/>
              </a:rPr>
              <a:t>);</a:t>
            </a:r>
          </a:p>
          <a:p>
            <a:r>
              <a:rPr lang="en-US" sz="1600" dirty="0" smtClean="0">
                <a:solidFill>
                  <a:srgbClr val="000000"/>
                </a:solidFill>
                <a:latin typeface="Courier New"/>
              </a:rPr>
              <a:t>    </a:t>
            </a:r>
            <a:r>
              <a:rPr lang="en-US" sz="1600" dirty="0" err="1" smtClean="0">
                <a:solidFill>
                  <a:srgbClr val="000000"/>
                </a:solidFill>
                <a:latin typeface="Courier New"/>
              </a:rPr>
              <a:t>bmiSpreadsheet.setHeight</a:t>
            </a:r>
            <a:r>
              <a:rPr lang="en-US" sz="1600" dirty="0" smtClean="0">
                <a:solidFill>
                  <a:srgbClr val="000000"/>
                </a:solidFill>
                <a:latin typeface="Courier New"/>
              </a:rPr>
              <a:t>(1.77</a:t>
            </a:r>
            <a:r>
              <a:rPr lang="en-US" sz="1600" dirty="0">
                <a:solidFill>
                  <a:srgbClr val="000000"/>
                </a:solidFill>
                <a:latin typeface="Courier New"/>
              </a:rPr>
              <a:t>);</a:t>
            </a:r>
          </a:p>
          <a:p>
            <a:r>
              <a:rPr lang="en-US" sz="1600" dirty="0" smtClean="0">
                <a:solidFill>
                  <a:srgbClr val="000000"/>
                </a:solidFill>
                <a:latin typeface="Courier New"/>
              </a:rPr>
              <a:t>    </a:t>
            </a:r>
            <a:r>
              <a:rPr lang="en-US" sz="1600" dirty="0" err="1" smtClean="0">
                <a:solidFill>
                  <a:srgbClr val="000000"/>
                </a:solidFill>
                <a:latin typeface="Courier New"/>
              </a:rPr>
              <a:t>bmiSpreadsheet.setWeight</a:t>
            </a:r>
            <a:r>
              <a:rPr lang="en-US" sz="1600" dirty="0" smtClean="0">
                <a:solidFill>
                  <a:srgbClr val="000000"/>
                </a:solidFill>
                <a:latin typeface="Courier New"/>
              </a:rPr>
              <a:t>(75</a:t>
            </a:r>
            <a:r>
              <a:rPr lang="en-US" sz="1600" dirty="0">
                <a:solidFill>
                  <a:srgbClr val="000000"/>
                </a:solidFill>
                <a:latin typeface="Courier New"/>
              </a:rPr>
              <a:t>);</a:t>
            </a:r>
          </a:p>
          <a:p>
            <a:r>
              <a:rPr lang="en-US" sz="1600" dirty="0" smtClean="0">
                <a:solidFill>
                  <a:srgbClr val="000000"/>
                </a:solidFill>
                <a:latin typeface="Courier New"/>
              </a:rPr>
              <a:t>    </a:t>
            </a:r>
            <a:r>
              <a:rPr lang="en-US" sz="1600" dirty="0" err="1" smtClean="0">
                <a:solidFill>
                  <a:srgbClr val="000000"/>
                </a:solidFill>
                <a:latin typeface="Courier New"/>
              </a:rPr>
              <a:t>oeFrame.refresh</a:t>
            </a:r>
            <a:r>
              <a:rPr lang="en-US" sz="1600" dirty="0">
                <a:solidFill>
                  <a:srgbClr val="000000"/>
                </a:solidFill>
                <a:latin typeface="Courier New"/>
              </a:rPr>
              <a:t>();</a:t>
            </a:r>
          </a:p>
          <a:p>
            <a:r>
              <a:rPr lang="en-US" sz="1600" dirty="0" smtClean="0">
                <a:solidFill>
                  <a:srgbClr val="000000"/>
                </a:solidFill>
                <a:latin typeface="Courier New"/>
              </a:rPr>
              <a:t>  }</a:t>
            </a:r>
            <a:endParaRPr lang="en-US" sz="1600" dirty="0">
              <a:solidFill>
                <a:srgbClr val="000000"/>
              </a:solidFill>
              <a:latin typeface="Courier New"/>
            </a:endParaRPr>
          </a:p>
          <a:p>
            <a:r>
              <a:rPr lang="en-US" sz="1600" dirty="0">
                <a:solidFill>
                  <a:srgbClr val="000000"/>
                </a:solidFill>
                <a:latin typeface="Courier New"/>
              </a:rPr>
              <a:t>}</a:t>
            </a:r>
            <a:endParaRPr lang="en-US" sz="1600" dirty="0">
              <a:solidFill>
                <a:schemeClr val="tx1"/>
              </a:solidFill>
            </a:endParaRPr>
          </a:p>
        </p:txBody>
      </p:sp>
      <p:pic>
        <p:nvPicPr>
          <p:cNvPr id="33794"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71707" y="3438293"/>
            <a:ext cx="3095625" cy="3333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3795"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8253" y="6396851"/>
            <a:ext cx="66675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338253" y="4419600"/>
            <a:ext cx="2481148" cy="8382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smtClean="0"/>
              <a:t>How to apply MVC ?</a:t>
            </a:r>
            <a:endParaRPr lang="en-US" dirty="0"/>
          </a:p>
        </p:txBody>
      </p:sp>
      <p:sp>
        <p:nvSpPr>
          <p:cNvPr id="9" name="Rectangle 8"/>
          <p:cNvSpPr/>
          <p:nvPr/>
        </p:nvSpPr>
        <p:spPr>
          <a:xfrm>
            <a:off x="6248400" y="5257800"/>
            <a:ext cx="2133600" cy="381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Read Methods</a:t>
            </a:r>
            <a:endParaRPr lang="en-US" dirty="0"/>
          </a:p>
        </p:txBody>
      </p:sp>
      <p:sp>
        <p:nvSpPr>
          <p:cNvPr id="10" name="Rectangle 9"/>
          <p:cNvSpPr/>
          <p:nvPr/>
        </p:nvSpPr>
        <p:spPr>
          <a:xfrm>
            <a:off x="2057400" y="5257800"/>
            <a:ext cx="2133600" cy="381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Write Methods</a:t>
            </a:r>
            <a:endParaRPr lang="en-US" dirty="0"/>
          </a:p>
        </p:txBody>
      </p:sp>
      <p:sp>
        <p:nvSpPr>
          <p:cNvPr id="11" name="Rectangle 10"/>
          <p:cNvSpPr/>
          <p:nvPr/>
        </p:nvSpPr>
        <p:spPr>
          <a:xfrm>
            <a:off x="4191000" y="5029200"/>
            <a:ext cx="2057400" cy="8382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Model</a:t>
            </a:r>
            <a:endParaRPr lang="en-US" dirty="0"/>
          </a:p>
        </p:txBody>
      </p:sp>
      <p:sp>
        <p:nvSpPr>
          <p:cNvPr id="12" name="Rectangle 11"/>
          <p:cNvSpPr/>
          <p:nvPr/>
        </p:nvSpPr>
        <p:spPr>
          <a:xfrm>
            <a:off x="6629400" y="2971800"/>
            <a:ext cx="2057400" cy="8382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t>View</a:t>
            </a:r>
            <a:endParaRPr lang="en-US" dirty="0"/>
          </a:p>
        </p:txBody>
      </p:sp>
      <p:cxnSp>
        <p:nvCxnSpPr>
          <p:cNvPr id="13" name="Straight Arrow Connector 12"/>
          <p:cNvCxnSpPr>
            <a:stCxn id="12" idx="2"/>
            <a:endCxn id="11" idx="3"/>
          </p:cNvCxnSpPr>
          <p:nvPr/>
        </p:nvCxnSpPr>
        <p:spPr>
          <a:xfrm rot="5400000">
            <a:off x="6134100" y="3924300"/>
            <a:ext cx="1638300" cy="14097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1600200" y="3048000"/>
            <a:ext cx="2057400" cy="838200"/>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t>Controller</a:t>
            </a:r>
            <a:endParaRPr lang="en-US" dirty="0"/>
          </a:p>
        </p:txBody>
      </p:sp>
      <p:cxnSp>
        <p:nvCxnSpPr>
          <p:cNvPr id="15" name="Straight Arrow Connector 14"/>
          <p:cNvCxnSpPr>
            <a:stCxn id="14" idx="2"/>
            <a:endCxn id="11" idx="1"/>
          </p:cNvCxnSpPr>
          <p:nvPr/>
        </p:nvCxnSpPr>
        <p:spPr>
          <a:xfrm rot="16200000" flipH="1">
            <a:off x="2628900" y="3886200"/>
            <a:ext cx="1562100" cy="15621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rot="5400000" flipH="1" flipV="1">
            <a:off x="6134100" y="3924300"/>
            <a:ext cx="1295400" cy="1066800"/>
          </a:xfrm>
          <a:prstGeom prst="straightConnector1">
            <a:avLst/>
          </a:prstGeom>
          <a:ln w="28575">
            <a:solidFill>
              <a:schemeClr val="accent1"/>
            </a:solidFill>
            <a:prstDash val="dashDot"/>
            <a:tailEnd type="arrow"/>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4495800" y="3048000"/>
            <a:ext cx="2133600" cy="6096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Notification Method</a:t>
            </a:r>
            <a:endParaRPr lang="en-US" dirty="0"/>
          </a:p>
        </p:txBody>
      </p:sp>
      <p:sp>
        <p:nvSpPr>
          <p:cNvPr id="20" name="Rectangle 19"/>
          <p:cNvSpPr/>
          <p:nvPr/>
        </p:nvSpPr>
        <p:spPr>
          <a:xfrm>
            <a:off x="4191000" y="5867400"/>
            <a:ext cx="2057400" cy="8382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Observer Registration Method</a:t>
            </a:r>
            <a:endParaRPr lang="en-US" dirty="0"/>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2894042932"/>
      </p:ext>
    </p:extLst>
  </p:cSld>
  <p:clrMapOvr>
    <a:masterClrMapping/>
  </p:clrMapOvr>
  <p:transition advTm="2108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4"/>
                </p:tgtEl>
              </p:cMediaNode>
            </p:audio>
          </p:childTnLst>
        </p:cTn>
      </p:par>
    </p:tnLst>
    <p:bldLst>
      <p:bldP spid="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81000" y="1066800"/>
            <a:ext cx="8229600" cy="5562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400" b="1" dirty="0" smtClean="0">
                <a:solidFill>
                  <a:srgbClr val="7F0055"/>
                </a:solidFill>
                <a:latin typeface="Courier New"/>
              </a:rPr>
              <a:t>import</a:t>
            </a:r>
            <a:r>
              <a:rPr lang="en-US" sz="1400" b="1" dirty="0" smtClean="0">
                <a:solidFill>
                  <a:srgbClr val="000000"/>
                </a:solidFill>
                <a:latin typeface="Courier New"/>
              </a:rPr>
              <a:t> </a:t>
            </a:r>
            <a:r>
              <a:rPr lang="en-US" sz="1400" b="1" dirty="0" err="1">
                <a:solidFill>
                  <a:srgbClr val="000000"/>
                </a:solidFill>
                <a:latin typeface="Courier New"/>
              </a:rPr>
              <a:t>util.models.VectorChangeEvent</a:t>
            </a:r>
            <a:r>
              <a:rPr lang="en-US" sz="1400" b="1" dirty="0">
                <a:solidFill>
                  <a:srgbClr val="000000"/>
                </a:solidFill>
                <a:latin typeface="Courier New"/>
              </a:rPr>
              <a:t>;</a:t>
            </a:r>
          </a:p>
          <a:p>
            <a:r>
              <a:rPr lang="en-US" sz="1400" b="1" dirty="0">
                <a:solidFill>
                  <a:srgbClr val="7F0055"/>
                </a:solidFill>
                <a:latin typeface="Courier New"/>
              </a:rPr>
              <a:t>import</a:t>
            </a:r>
            <a:r>
              <a:rPr lang="en-US" sz="1400" b="1" dirty="0">
                <a:solidFill>
                  <a:srgbClr val="000000"/>
                </a:solidFill>
                <a:latin typeface="Courier New"/>
              </a:rPr>
              <a:t> </a:t>
            </a:r>
            <a:r>
              <a:rPr lang="en-US" sz="1400" b="1" dirty="0" err="1">
                <a:solidFill>
                  <a:srgbClr val="000000"/>
                </a:solidFill>
                <a:latin typeface="Courier New"/>
              </a:rPr>
              <a:t>util.models.VectorListener</a:t>
            </a:r>
            <a:r>
              <a:rPr lang="en-US" sz="1400" b="1" dirty="0">
                <a:solidFill>
                  <a:srgbClr val="000000"/>
                </a:solidFill>
                <a:latin typeface="Courier New"/>
              </a:rPr>
              <a:t>;</a:t>
            </a:r>
          </a:p>
          <a:p>
            <a:r>
              <a:rPr lang="en-US" sz="1400" b="1" dirty="0">
                <a:solidFill>
                  <a:srgbClr val="7F0055"/>
                </a:solidFill>
                <a:latin typeface="Courier New"/>
              </a:rPr>
              <a:t>import</a:t>
            </a:r>
            <a:r>
              <a:rPr lang="en-US" sz="1400" b="1" dirty="0">
                <a:solidFill>
                  <a:srgbClr val="000000"/>
                </a:solidFill>
                <a:latin typeface="Courier New"/>
              </a:rPr>
              <a:t> </a:t>
            </a:r>
            <a:r>
              <a:rPr lang="en-US" sz="1400" b="1" dirty="0" err="1">
                <a:solidFill>
                  <a:srgbClr val="000000"/>
                </a:solidFill>
                <a:latin typeface="Courier New"/>
              </a:rPr>
              <a:t>util.models.VectorListenerRegisterer</a:t>
            </a:r>
            <a:r>
              <a:rPr lang="en-US" sz="1400" b="1" dirty="0">
                <a:solidFill>
                  <a:srgbClr val="000000"/>
                </a:solidFill>
                <a:latin typeface="Courier New"/>
              </a:rPr>
              <a:t>;</a:t>
            </a:r>
          </a:p>
          <a:p>
            <a:r>
              <a:rPr lang="en-US" sz="1400" b="1" dirty="0">
                <a:solidFill>
                  <a:srgbClr val="7F0055"/>
                </a:solidFill>
                <a:latin typeface="Courier New"/>
              </a:rPr>
              <a:t>public</a:t>
            </a:r>
            <a:r>
              <a:rPr lang="en-US" sz="1400" b="1" dirty="0">
                <a:solidFill>
                  <a:srgbClr val="000000"/>
                </a:solidFill>
                <a:latin typeface="Courier New"/>
              </a:rPr>
              <a:t> </a:t>
            </a:r>
            <a:r>
              <a:rPr lang="en-US" sz="1400" b="1" dirty="0">
                <a:solidFill>
                  <a:srgbClr val="7F0055"/>
                </a:solidFill>
                <a:latin typeface="Courier New"/>
              </a:rPr>
              <a:t>class</a:t>
            </a:r>
            <a:r>
              <a:rPr lang="en-US" sz="1400" b="1" dirty="0">
                <a:solidFill>
                  <a:srgbClr val="000000"/>
                </a:solidFill>
                <a:latin typeface="Courier New"/>
              </a:rPr>
              <a:t> </a:t>
            </a:r>
            <a:r>
              <a:rPr lang="en-US" sz="1400" b="1" dirty="0" err="1" smtClean="0">
                <a:solidFill>
                  <a:srgbClr val="000000"/>
                </a:solidFill>
                <a:latin typeface="Courier New"/>
              </a:rPr>
              <a:t>AnObservableStringHistory</a:t>
            </a:r>
            <a:endParaRPr lang="en-US" sz="1400" b="1"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a:solidFill>
                  <a:srgbClr val="7F0055"/>
                </a:solidFill>
                <a:latin typeface="Courier New"/>
              </a:rPr>
              <a:t>implements</a:t>
            </a:r>
            <a:r>
              <a:rPr lang="en-US" sz="1400" b="1" dirty="0">
                <a:solidFill>
                  <a:srgbClr val="000000"/>
                </a:solidFill>
                <a:latin typeface="Courier New"/>
              </a:rPr>
              <a:t> </a:t>
            </a:r>
            <a:r>
              <a:rPr lang="en-US" sz="1400" b="1" dirty="0" err="1">
                <a:solidFill>
                  <a:srgbClr val="000000"/>
                </a:solidFill>
                <a:latin typeface="Courier New"/>
              </a:rPr>
              <a:t>StringHistory</a:t>
            </a:r>
            <a:r>
              <a:rPr lang="en-US" sz="1400" b="1" dirty="0">
                <a:solidFill>
                  <a:srgbClr val="000000"/>
                </a:solidFill>
                <a:latin typeface="Courier New"/>
              </a:rPr>
              <a:t>, </a:t>
            </a:r>
            <a:r>
              <a:rPr lang="en-US" sz="1400" b="1" dirty="0" smtClean="0">
                <a:solidFill>
                  <a:srgbClr val="000000"/>
                </a:solidFill>
                <a:latin typeface="Courier New"/>
              </a:rPr>
              <a:t> </a:t>
            </a:r>
            <a:r>
              <a:rPr lang="en-US" sz="1400" b="1" dirty="0" err="1" smtClean="0">
                <a:solidFill>
                  <a:srgbClr val="000000"/>
                </a:solidFill>
                <a:latin typeface="Courier New"/>
              </a:rPr>
              <a:t>VectorListenerRegisterer</a:t>
            </a:r>
            <a:r>
              <a:rPr lang="en-US" sz="1400" b="1" dirty="0">
                <a:solidFill>
                  <a:srgbClr val="000000"/>
                </a:solidFill>
                <a:latin typeface="Courier New"/>
              </a:rPr>
              <a:t>{</a:t>
            </a:r>
          </a:p>
          <a:p>
            <a:r>
              <a:rPr lang="en-US" sz="1400" dirty="0" smtClean="0">
                <a:solidFill>
                  <a:srgbClr val="000000"/>
                </a:solidFill>
                <a:latin typeface="Courier New"/>
              </a:rPr>
              <a:t>  </a:t>
            </a:r>
            <a:r>
              <a:rPr lang="en-US" sz="1400" dirty="0" err="1" smtClean="0">
                <a:solidFill>
                  <a:srgbClr val="000000"/>
                </a:solidFill>
                <a:latin typeface="Courier New"/>
              </a:rPr>
              <a:t>VectorListenerSupport</a:t>
            </a:r>
            <a:r>
              <a:rPr lang="en-US" sz="1400" dirty="0" smtClean="0">
                <a:solidFill>
                  <a:srgbClr val="000000"/>
                </a:solidFill>
                <a:latin typeface="Courier New"/>
              </a:rPr>
              <a:t> </a:t>
            </a:r>
            <a:r>
              <a:rPr lang="en-US" sz="1400" dirty="0" err="1">
                <a:solidFill>
                  <a:srgbClr val="0000C0"/>
                </a:solidFill>
                <a:latin typeface="Courier New"/>
              </a:rPr>
              <a:t>vectorListenerSupport</a:t>
            </a:r>
            <a:r>
              <a:rPr lang="en-US" sz="1400" dirty="0">
                <a:solidFill>
                  <a:srgbClr val="000000"/>
                </a:solidFill>
                <a:latin typeface="Courier New"/>
              </a:rPr>
              <a:t> = </a:t>
            </a:r>
            <a:endParaRPr lang="en-US" sz="1400"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smtClean="0">
                <a:solidFill>
                  <a:srgbClr val="7F0055"/>
                </a:solidFill>
                <a:latin typeface="Courier New"/>
              </a:rPr>
              <a:t>new</a:t>
            </a:r>
            <a:r>
              <a:rPr lang="en-US" sz="1400" b="1" dirty="0" smtClean="0">
                <a:solidFill>
                  <a:srgbClr val="000000"/>
                </a:solidFill>
                <a:latin typeface="Courier New"/>
              </a:rPr>
              <a:t> </a:t>
            </a:r>
            <a:r>
              <a:rPr lang="en-US" sz="1400" b="1" dirty="0" err="1">
                <a:solidFill>
                  <a:srgbClr val="000000"/>
                </a:solidFill>
                <a:latin typeface="Courier New"/>
              </a:rPr>
              <a:t>AVectorListenerSupport</a:t>
            </a:r>
            <a:r>
              <a:rPr lang="en-US" sz="1400" b="1" dirty="0" smtClean="0">
                <a:solidFill>
                  <a:srgbClr val="000000"/>
                </a:solidFill>
                <a:latin typeface="Courier New"/>
              </a:rPr>
              <a:t>();</a:t>
            </a:r>
          </a:p>
          <a:p>
            <a:r>
              <a:rPr lang="en-US" sz="1400" b="1" dirty="0">
                <a:solidFill>
                  <a:srgbClr val="000000"/>
                </a:solidFill>
                <a:latin typeface="Courier New"/>
              </a:rPr>
              <a:t> </a:t>
            </a:r>
            <a:r>
              <a:rPr lang="en-US" sz="1400" b="1" dirty="0" smtClean="0">
                <a:solidFill>
                  <a:srgbClr val="000000"/>
                </a:solidFill>
                <a:latin typeface="Courier New"/>
              </a:rPr>
              <a:t> …</a:t>
            </a:r>
            <a:endParaRPr lang="en-US" sz="1400" b="1" dirty="0">
              <a:solidFill>
                <a:srgbClr val="000000"/>
              </a:solidFill>
              <a:latin typeface="Courier New"/>
            </a:endParaRP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a:solidFill>
                  <a:srgbClr val="7F0055"/>
                </a:solidFill>
                <a:latin typeface="Courier New"/>
              </a:rPr>
              <a:t>void</a:t>
            </a:r>
            <a:r>
              <a:rPr lang="en-US" sz="1400" b="1" dirty="0">
                <a:solidFill>
                  <a:srgbClr val="000000"/>
                </a:solidFill>
                <a:latin typeface="Courier New"/>
              </a:rPr>
              <a:t> </a:t>
            </a:r>
            <a:r>
              <a:rPr lang="en-US" sz="1400" b="1" dirty="0" err="1">
                <a:solidFill>
                  <a:srgbClr val="000000"/>
                </a:solidFill>
                <a:latin typeface="Courier New"/>
              </a:rPr>
              <a:t>addElement</a:t>
            </a:r>
            <a:r>
              <a:rPr lang="en-US" sz="1400" b="1" dirty="0">
                <a:solidFill>
                  <a:srgbClr val="000000"/>
                </a:solidFill>
                <a:latin typeface="Courier New"/>
              </a:rPr>
              <a:t>(String element) {</a:t>
            </a:r>
          </a:p>
          <a:p>
            <a:r>
              <a:rPr lang="en-US" sz="1400" b="1" dirty="0" smtClean="0">
                <a:solidFill>
                  <a:srgbClr val="7F0055"/>
                </a:solidFill>
                <a:latin typeface="Courier New"/>
              </a:rPr>
              <a:t>    if</a:t>
            </a:r>
            <a:r>
              <a:rPr lang="en-US" sz="1400" b="1" dirty="0" smtClean="0">
                <a:solidFill>
                  <a:srgbClr val="000000"/>
                </a:solidFill>
                <a:latin typeface="Courier New"/>
              </a:rPr>
              <a:t> </a:t>
            </a:r>
            <a:r>
              <a:rPr lang="en-US" sz="1400" b="1" dirty="0">
                <a:solidFill>
                  <a:srgbClr val="000000"/>
                </a:solidFill>
                <a:latin typeface="Courier New"/>
              </a:rPr>
              <a:t>(</a:t>
            </a:r>
            <a:r>
              <a:rPr lang="en-US" sz="1400" b="1" dirty="0" err="1">
                <a:solidFill>
                  <a:srgbClr val="000000"/>
                </a:solidFill>
                <a:latin typeface="Courier New"/>
              </a:rPr>
              <a:t>isFull</a:t>
            </a:r>
            <a:r>
              <a:rPr lang="en-US" sz="1400" b="1" dirty="0">
                <a:solidFill>
                  <a:srgbClr val="000000"/>
                </a:solidFill>
                <a:latin typeface="Courier New"/>
              </a:rPr>
              <a:t>())</a:t>
            </a:r>
          </a:p>
          <a:p>
            <a:r>
              <a:rPr lang="en-US" sz="1400" dirty="0" smtClean="0">
                <a:solidFill>
                  <a:srgbClr val="000000"/>
                </a:solidFill>
                <a:latin typeface="Courier New"/>
              </a:rPr>
              <a:t>      </a:t>
            </a:r>
            <a:r>
              <a:rPr lang="en-US" sz="1400" dirty="0" err="1" smtClean="0">
                <a:solidFill>
                  <a:srgbClr val="000000"/>
                </a:solidFill>
                <a:latin typeface="Courier New"/>
              </a:rPr>
              <a:t>System.</a:t>
            </a:r>
            <a:r>
              <a:rPr lang="en-US" sz="1400" i="1" dirty="0" err="1" smtClean="0">
                <a:solidFill>
                  <a:srgbClr val="0000C0"/>
                </a:solidFill>
                <a:latin typeface="Courier New"/>
              </a:rPr>
              <a:t>out</a:t>
            </a:r>
            <a:r>
              <a:rPr lang="en-US" sz="1400" i="1" dirty="0" err="1" smtClean="0">
                <a:solidFill>
                  <a:srgbClr val="000000"/>
                </a:solidFill>
                <a:latin typeface="Courier New"/>
              </a:rPr>
              <a:t>.println</a:t>
            </a:r>
            <a:r>
              <a:rPr lang="en-US" sz="1400" i="1" dirty="0">
                <a:solidFill>
                  <a:srgbClr val="000000"/>
                </a:solidFill>
                <a:latin typeface="Courier New"/>
              </a:rPr>
              <a:t>(</a:t>
            </a:r>
            <a:r>
              <a:rPr lang="en-US" sz="1400" i="1" dirty="0">
                <a:solidFill>
                  <a:srgbClr val="2A00FF"/>
                </a:solidFill>
                <a:latin typeface="Courier New"/>
              </a:rPr>
              <a:t>"Adding item to a full history"</a:t>
            </a:r>
            <a:r>
              <a:rPr lang="en-US" sz="1400" i="1" dirty="0">
                <a:solidFill>
                  <a:srgbClr val="000000"/>
                </a:solidFill>
                <a:latin typeface="Courier New"/>
              </a:rPr>
              <a:t>);</a:t>
            </a:r>
          </a:p>
          <a:p>
            <a:r>
              <a:rPr lang="en-US" sz="1400" b="1" dirty="0" smtClean="0">
                <a:solidFill>
                  <a:srgbClr val="7F0055"/>
                </a:solidFill>
                <a:latin typeface="Courier New"/>
              </a:rPr>
              <a:t>   else</a:t>
            </a:r>
            <a:r>
              <a:rPr lang="en-US" sz="1400" b="1" dirty="0" smtClean="0">
                <a:solidFill>
                  <a:srgbClr val="000000"/>
                </a:solidFill>
                <a:latin typeface="Courier New"/>
              </a:rPr>
              <a:t> </a:t>
            </a:r>
            <a:r>
              <a:rPr lang="en-US" sz="1400" b="1" dirty="0">
                <a:solidFill>
                  <a:srgbClr val="000000"/>
                </a:solidFill>
                <a:latin typeface="Courier New"/>
              </a:rPr>
              <a:t>{</a:t>
            </a:r>
          </a:p>
          <a:p>
            <a:r>
              <a:rPr lang="en-US" sz="1400" dirty="0" smtClean="0">
                <a:solidFill>
                  <a:srgbClr val="0000C0"/>
                </a:solidFill>
                <a:latin typeface="Courier New"/>
              </a:rPr>
              <a:t>     contents</a:t>
            </a:r>
            <a:r>
              <a:rPr lang="en-US" sz="1400" dirty="0" smtClean="0">
                <a:solidFill>
                  <a:srgbClr val="000000"/>
                </a:solidFill>
                <a:latin typeface="Courier New"/>
              </a:rPr>
              <a:t>[</a:t>
            </a:r>
            <a:r>
              <a:rPr lang="en-US" sz="1400" dirty="0" smtClean="0">
                <a:solidFill>
                  <a:srgbClr val="0000C0"/>
                </a:solidFill>
                <a:latin typeface="Courier New"/>
              </a:rPr>
              <a:t>size</a:t>
            </a:r>
            <a:r>
              <a:rPr lang="en-US" sz="1400" dirty="0">
                <a:solidFill>
                  <a:srgbClr val="000000"/>
                </a:solidFill>
                <a:latin typeface="Courier New"/>
              </a:rPr>
              <a:t>] = element;</a:t>
            </a:r>
          </a:p>
          <a:p>
            <a:r>
              <a:rPr lang="en-US" sz="1400" dirty="0" smtClean="0">
                <a:solidFill>
                  <a:srgbClr val="0000C0"/>
                </a:solidFill>
                <a:latin typeface="Courier New"/>
              </a:rPr>
              <a:t>     size</a:t>
            </a:r>
            <a:r>
              <a:rPr lang="en-US" sz="1400" dirty="0">
                <a:solidFill>
                  <a:srgbClr val="000000"/>
                </a:solidFill>
                <a:latin typeface="Courier New"/>
              </a:rPr>
              <a:t>++;</a:t>
            </a:r>
          </a:p>
          <a:p>
            <a:r>
              <a:rPr lang="en-US" sz="1400" dirty="0" smtClean="0">
                <a:solidFill>
                  <a:srgbClr val="0000C0"/>
                </a:solidFill>
                <a:latin typeface="Courier New"/>
              </a:rPr>
              <a:t>     </a:t>
            </a:r>
            <a:r>
              <a:rPr lang="en-US" sz="1400" dirty="0" err="1" smtClean="0">
                <a:solidFill>
                  <a:srgbClr val="0000C0"/>
                </a:solidFill>
                <a:latin typeface="Courier New"/>
              </a:rPr>
              <a:t>vectorListenerSupport</a:t>
            </a:r>
            <a:r>
              <a:rPr lang="en-US" sz="1400" dirty="0" err="1" smtClean="0">
                <a:solidFill>
                  <a:srgbClr val="000000"/>
                </a:solidFill>
                <a:latin typeface="Courier New"/>
              </a:rPr>
              <a:t>.notifyAllListeners</a:t>
            </a:r>
            <a:r>
              <a:rPr lang="en-US" sz="1400" dirty="0">
                <a:solidFill>
                  <a:srgbClr val="000000"/>
                </a:solidFill>
                <a:latin typeface="Courier New"/>
              </a:rPr>
              <a:t>(</a:t>
            </a:r>
          </a:p>
          <a:p>
            <a:r>
              <a:rPr lang="en-US" sz="1400" b="1" dirty="0" smtClean="0">
                <a:solidFill>
                  <a:srgbClr val="7F0055"/>
                </a:solidFill>
                <a:latin typeface="Courier New"/>
              </a:rPr>
              <a:t>       new</a:t>
            </a:r>
            <a:r>
              <a:rPr lang="en-US" sz="1400" b="1" dirty="0" smtClean="0">
                <a:solidFill>
                  <a:srgbClr val="000000"/>
                </a:solidFill>
                <a:latin typeface="Courier New"/>
              </a:rPr>
              <a:t> </a:t>
            </a:r>
            <a:r>
              <a:rPr lang="en-US" sz="1400" b="1" dirty="0" err="1">
                <a:solidFill>
                  <a:srgbClr val="000000"/>
                </a:solidFill>
                <a:latin typeface="Courier New"/>
              </a:rPr>
              <a:t>VectorChangeEvent</a:t>
            </a:r>
            <a:r>
              <a:rPr lang="en-US" sz="1400" b="1" dirty="0">
                <a:solidFill>
                  <a:srgbClr val="000000"/>
                </a:solidFill>
                <a:latin typeface="Courier New"/>
              </a:rPr>
              <a:t>(</a:t>
            </a:r>
            <a:r>
              <a:rPr lang="en-US" sz="1400" b="1" dirty="0">
                <a:solidFill>
                  <a:srgbClr val="7F0055"/>
                </a:solidFill>
                <a:latin typeface="Courier New"/>
              </a:rPr>
              <a:t>this</a:t>
            </a:r>
            <a:r>
              <a:rPr lang="en-US" sz="1400" b="1" dirty="0">
                <a:solidFill>
                  <a:srgbClr val="000000"/>
                </a:solidFill>
                <a:latin typeface="Courier New"/>
              </a:rPr>
              <a:t>, </a:t>
            </a:r>
            <a:r>
              <a:rPr lang="en-US" sz="1400" b="1" dirty="0" err="1">
                <a:solidFill>
                  <a:srgbClr val="000000"/>
                </a:solidFill>
                <a:latin typeface="Courier New"/>
              </a:rPr>
              <a:t>VectorChangeEvent.</a:t>
            </a:r>
            <a:r>
              <a:rPr lang="en-US" sz="1400" b="1" i="1" dirty="0" err="1">
                <a:solidFill>
                  <a:srgbClr val="0000C0"/>
                </a:solidFill>
                <a:latin typeface="Courier New"/>
              </a:rPr>
              <a:t>AddComponentEvent</a:t>
            </a:r>
            <a:r>
              <a:rPr lang="en-US" sz="1400" b="1" i="1" dirty="0">
                <a:solidFill>
                  <a:srgbClr val="000000"/>
                </a:solidFill>
                <a:latin typeface="Courier New"/>
              </a:rPr>
              <a:t>, </a:t>
            </a:r>
          </a:p>
          <a:p>
            <a:r>
              <a:rPr lang="en-US" sz="1400" dirty="0" smtClean="0">
                <a:solidFill>
                  <a:srgbClr val="0000C0"/>
                </a:solidFill>
                <a:latin typeface="Courier New"/>
              </a:rPr>
              <a:t>	     size</a:t>
            </a:r>
            <a:r>
              <a:rPr lang="en-US" sz="1400" dirty="0" smtClean="0">
                <a:solidFill>
                  <a:srgbClr val="000000"/>
                </a:solidFill>
                <a:latin typeface="Courier New"/>
              </a:rPr>
              <a:t> </a:t>
            </a:r>
            <a:r>
              <a:rPr lang="en-US" sz="1400" dirty="0">
                <a:solidFill>
                  <a:srgbClr val="000000"/>
                </a:solidFill>
                <a:latin typeface="Courier New"/>
              </a:rPr>
              <a:t>-1, </a:t>
            </a:r>
            <a:r>
              <a:rPr lang="en-US" sz="1400" b="1" dirty="0">
                <a:solidFill>
                  <a:srgbClr val="7F0055"/>
                </a:solidFill>
                <a:latin typeface="Courier New"/>
              </a:rPr>
              <a:t>null</a:t>
            </a:r>
            <a:r>
              <a:rPr lang="en-US" sz="1400" b="1" dirty="0">
                <a:solidFill>
                  <a:srgbClr val="000000"/>
                </a:solidFill>
                <a:latin typeface="Courier New"/>
              </a:rPr>
              <a:t>, element, </a:t>
            </a:r>
            <a:r>
              <a:rPr lang="en-US" sz="1400" b="1" dirty="0">
                <a:solidFill>
                  <a:srgbClr val="0000C0"/>
                </a:solidFill>
                <a:latin typeface="Courier New"/>
              </a:rPr>
              <a:t>size</a:t>
            </a:r>
            <a:r>
              <a:rPr lang="en-US" sz="1400" b="1" dirty="0">
                <a:solidFill>
                  <a:srgbClr val="000000"/>
                </a:solidFill>
                <a:latin typeface="Courier New"/>
              </a:rPr>
              <a:t>));</a:t>
            </a:r>
          </a:p>
          <a:p>
            <a:r>
              <a:rPr lang="en-US" sz="1400" dirty="0" smtClean="0">
                <a:solidFill>
                  <a:srgbClr val="000000"/>
                </a:solidFill>
                <a:latin typeface="Courier New"/>
              </a:rPr>
              <a:t>   }</a:t>
            </a:r>
            <a:endParaRPr lang="en-US" sz="1400" dirty="0">
              <a:solidFill>
                <a:srgbClr val="000000"/>
              </a:solidFill>
              <a:latin typeface="Courier New"/>
            </a:endParaRPr>
          </a:p>
          <a:p>
            <a:r>
              <a:rPr lang="en-US" sz="1400" dirty="0" smtClean="0">
                <a:solidFill>
                  <a:srgbClr val="000000"/>
                </a:solidFill>
                <a:latin typeface="Courier New"/>
              </a:rPr>
              <a:t>  } </a:t>
            </a:r>
            <a:endParaRPr lang="en-US" sz="1400" dirty="0">
              <a:latin typeface="Courier New"/>
            </a:endParaRPr>
          </a:p>
          <a:p>
            <a:r>
              <a:rPr lang="en-US" sz="1400" dirty="0" smtClean="0">
                <a:solidFill>
                  <a:srgbClr val="646464"/>
                </a:solidFill>
                <a:latin typeface="Courier New"/>
              </a:rPr>
              <a:t>  @</a:t>
            </a:r>
            <a:r>
              <a:rPr lang="en-US" sz="1400" dirty="0" err="1">
                <a:solidFill>
                  <a:srgbClr val="646464"/>
                </a:solidFill>
                <a:latin typeface="Courier New"/>
              </a:rPr>
              <a:t>ObserverRegisterer</a:t>
            </a:r>
            <a:r>
              <a:rPr lang="en-US" sz="1400" dirty="0">
                <a:solidFill>
                  <a:srgbClr val="000000"/>
                </a:solidFill>
                <a:latin typeface="Courier New"/>
              </a:rPr>
              <a:t>(</a:t>
            </a:r>
            <a:r>
              <a:rPr lang="en-US" sz="1400" dirty="0" err="1">
                <a:solidFill>
                  <a:srgbClr val="000000"/>
                </a:solidFill>
                <a:latin typeface="Courier New"/>
              </a:rPr>
              <a:t>ObserverTypes.</a:t>
            </a:r>
            <a:r>
              <a:rPr lang="en-US" sz="1400" i="1" dirty="0" err="1">
                <a:solidFill>
                  <a:srgbClr val="0000C0"/>
                </a:solidFill>
                <a:latin typeface="Courier New"/>
              </a:rPr>
              <a:t>VECTOR_LISTENER</a:t>
            </a:r>
            <a:r>
              <a:rPr lang="en-US" sz="1400" i="1" dirty="0">
                <a:solidFill>
                  <a:srgbClr val="000000"/>
                </a:solidFill>
                <a:latin typeface="Courier New"/>
              </a:rPr>
              <a:t>)</a:t>
            </a: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a:solidFill>
                  <a:srgbClr val="7F0055"/>
                </a:solidFill>
                <a:latin typeface="Courier New"/>
              </a:rPr>
              <a:t>void</a:t>
            </a:r>
            <a:r>
              <a:rPr lang="en-US" sz="1400" b="1" dirty="0">
                <a:solidFill>
                  <a:srgbClr val="000000"/>
                </a:solidFill>
                <a:latin typeface="Courier New"/>
              </a:rPr>
              <a:t> </a:t>
            </a:r>
            <a:r>
              <a:rPr lang="en-US" sz="1400" b="1" dirty="0" err="1">
                <a:solidFill>
                  <a:srgbClr val="000000"/>
                </a:solidFill>
                <a:latin typeface="Courier New"/>
              </a:rPr>
              <a:t>addVectorListener</a:t>
            </a:r>
            <a:r>
              <a:rPr lang="en-US" sz="1400" b="1" dirty="0">
                <a:solidFill>
                  <a:srgbClr val="000000"/>
                </a:solidFill>
                <a:latin typeface="Courier New"/>
              </a:rPr>
              <a:t>(</a:t>
            </a:r>
            <a:r>
              <a:rPr lang="en-US" sz="1400" b="1" dirty="0" err="1">
                <a:solidFill>
                  <a:srgbClr val="000000"/>
                </a:solidFill>
                <a:latin typeface="Courier New"/>
              </a:rPr>
              <a:t>VectorListener</a:t>
            </a:r>
            <a:r>
              <a:rPr lang="en-US" sz="1400" b="1" dirty="0">
                <a:solidFill>
                  <a:srgbClr val="000000"/>
                </a:solidFill>
                <a:latin typeface="Courier New"/>
              </a:rPr>
              <a:t> </a:t>
            </a:r>
            <a:r>
              <a:rPr lang="en-US" sz="1400" b="1" dirty="0" err="1">
                <a:solidFill>
                  <a:srgbClr val="000000"/>
                </a:solidFill>
                <a:latin typeface="Courier New"/>
              </a:rPr>
              <a:t>aListener</a:t>
            </a:r>
            <a:r>
              <a:rPr lang="en-US" sz="1400" b="1" dirty="0">
                <a:solidFill>
                  <a:srgbClr val="000000"/>
                </a:solidFill>
                <a:latin typeface="Courier New"/>
              </a:rPr>
              <a:t>) {</a:t>
            </a:r>
          </a:p>
          <a:p>
            <a:r>
              <a:rPr lang="en-US" sz="1400" dirty="0" smtClean="0">
                <a:solidFill>
                  <a:srgbClr val="0000C0"/>
                </a:solidFill>
                <a:latin typeface="Courier New"/>
              </a:rPr>
              <a:t>    </a:t>
            </a:r>
            <a:r>
              <a:rPr lang="en-US" sz="1400" dirty="0" err="1" smtClean="0">
                <a:solidFill>
                  <a:srgbClr val="0000C0"/>
                </a:solidFill>
                <a:latin typeface="Courier New"/>
              </a:rPr>
              <a:t>vectorListenerSupport</a:t>
            </a:r>
            <a:r>
              <a:rPr lang="en-US" sz="1400" dirty="0" err="1" smtClean="0">
                <a:solidFill>
                  <a:srgbClr val="000000"/>
                </a:solidFill>
                <a:latin typeface="Courier New"/>
              </a:rPr>
              <a:t>.addElement</a:t>
            </a:r>
            <a:r>
              <a:rPr lang="en-US" sz="1400" dirty="0" smtClean="0">
                <a:solidFill>
                  <a:srgbClr val="000000"/>
                </a:solidFill>
                <a:latin typeface="Courier New"/>
              </a:rPr>
              <a:t>(</a:t>
            </a:r>
            <a:r>
              <a:rPr lang="en-US" sz="1400" dirty="0" err="1" smtClean="0">
                <a:solidFill>
                  <a:srgbClr val="000000"/>
                </a:solidFill>
                <a:latin typeface="Courier New"/>
              </a:rPr>
              <a:t>aListener</a:t>
            </a:r>
            <a:r>
              <a:rPr lang="en-US" sz="1400" dirty="0">
                <a:solidFill>
                  <a:srgbClr val="000000"/>
                </a:solidFill>
                <a:latin typeface="Courier New"/>
              </a:rPr>
              <a:t>);</a:t>
            </a:r>
          </a:p>
          <a:p>
            <a:r>
              <a:rPr lang="en-US" sz="1400" dirty="0" smtClean="0">
                <a:solidFill>
                  <a:srgbClr val="000000"/>
                </a:solidFill>
                <a:latin typeface="Courier New"/>
              </a:rPr>
              <a:t>  }</a:t>
            </a:r>
          </a:p>
          <a:p>
            <a:r>
              <a:rPr lang="en-US" sz="1400" dirty="0">
                <a:solidFill>
                  <a:srgbClr val="000000"/>
                </a:solidFill>
                <a:latin typeface="Courier New"/>
              </a:rPr>
              <a:t> </a:t>
            </a:r>
            <a:r>
              <a:rPr lang="en-US" sz="1400" dirty="0" smtClean="0">
                <a:solidFill>
                  <a:srgbClr val="000000"/>
                </a:solidFill>
                <a:latin typeface="Courier New"/>
              </a:rPr>
              <a:t> …</a:t>
            </a:r>
            <a:endParaRPr lang="en-US" sz="1600" dirty="0" smtClean="0"/>
          </a:p>
        </p:txBody>
      </p:sp>
      <p:sp>
        <p:nvSpPr>
          <p:cNvPr id="2" name="Title 1"/>
          <p:cNvSpPr>
            <a:spLocks noGrp="1"/>
          </p:cNvSpPr>
          <p:nvPr>
            <p:ph type="title"/>
          </p:nvPr>
        </p:nvSpPr>
        <p:spPr/>
        <p:txBody>
          <a:bodyPr/>
          <a:lstStyle/>
          <a:p>
            <a:r>
              <a:rPr lang="en-US" dirty="0" smtClean="0"/>
              <a:t>Collection Notifications</a:t>
            </a:r>
            <a:endParaRPr lang="en-US" dirty="0"/>
          </a:p>
        </p:txBody>
      </p:sp>
      <p:sp>
        <p:nvSpPr>
          <p:cNvPr id="5" name="Rectangle 4"/>
          <p:cNvSpPr/>
          <p:nvPr/>
        </p:nvSpPr>
        <p:spPr>
          <a:xfrm>
            <a:off x="685800" y="5791200"/>
            <a:ext cx="6096000" cy="738664"/>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400" b="1" dirty="0">
                <a:solidFill>
                  <a:srgbClr val="7F0055"/>
                </a:solidFill>
                <a:latin typeface="Courier New"/>
              </a:rPr>
              <a:t>public</a:t>
            </a:r>
            <a:r>
              <a:rPr lang="en-US" sz="1400" b="1" dirty="0">
                <a:solidFill>
                  <a:srgbClr val="000000"/>
                </a:solidFill>
                <a:latin typeface="Courier New"/>
              </a:rPr>
              <a:t> </a:t>
            </a:r>
            <a:r>
              <a:rPr lang="en-US" sz="1400" b="1" dirty="0" err="1">
                <a:solidFill>
                  <a:srgbClr val="000000"/>
                </a:solidFill>
                <a:latin typeface="Courier New"/>
              </a:rPr>
              <a:t>VectorChangeEvent</a:t>
            </a:r>
            <a:r>
              <a:rPr lang="en-US" sz="1400" b="1" dirty="0">
                <a:solidFill>
                  <a:srgbClr val="000000"/>
                </a:solidFill>
                <a:latin typeface="Courier New"/>
              </a:rPr>
              <a:t>(Object </a:t>
            </a:r>
            <a:r>
              <a:rPr lang="en-US" sz="1400" b="1" dirty="0" err="1">
                <a:solidFill>
                  <a:srgbClr val="000000"/>
                </a:solidFill>
                <a:latin typeface="Courier New"/>
              </a:rPr>
              <a:t>theSource</a:t>
            </a:r>
            <a:r>
              <a:rPr lang="en-US" sz="1400" b="1" dirty="0">
                <a:solidFill>
                  <a:srgbClr val="000000"/>
                </a:solidFill>
                <a:latin typeface="Courier New"/>
              </a:rPr>
              <a:t>, </a:t>
            </a:r>
            <a:r>
              <a:rPr lang="en-US" sz="1400" b="1" dirty="0" err="1">
                <a:solidFill>
                  <a:srgbClr val="7F0055"/>
                </a:solidFill>
                <a:latin typeface="Courier New"/>
              </a:rPr>
              <a:t>int</a:t>
            </a:r>
            <a:r>
              <a:rPr lang="en-US" sz="1400" b="1" dirty="0">
                <a:solidFill>
                  <a:srgbClr val="000000"/>
                </a:solidFill>
                <a:latin typeface="Courier New"/>
              </a:rPr>
              <a:t> type, </a:t>
            </a:r>
            <a:endParaRPr lang="en-US" sz="1400" b="1"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err="1" smtClean="0">
                <a:solidFill>
                  <a:srgbClr val="7F0055"/>
                </a:solidFill>
                <a:latin typeface="Courier New"/>
              </a:rPr>
              <a:t>int</a:t>
            </a:r>
            <a:r>
              <a:rPr lang="en-US" sz="1400" b="1" dirty="0" smtClean="0">
                <a:solidFill>
                  <a:srgbClr val="000000"/>
                </a:solidFill>
                <a:latin typeface="Courier New"/>
              </a:rPr>
              <a:t> </a:t>
            </a:r>
            <a:r>
              <a:rPr lang="en-US" sz="1400" b="1" dirty="0" err="1">
                <a:solidFill>
                  <a:srgbClr val="000000"/>
                </a:solidFill>
                <a:latin typeface="Courier New"/>
              </a:rPr>
              <a:t>posn</a:t>
            </a:r>
            <a:r>
              <a:rPr lang="en-US" sz="1400" b="1" dirty="0">
                <a:solidFill>
                  <a:srgbClr val="000000"/>
                </a:solidFill>
                <a:latin typeface="Courier New"/>
              </a:rPr>
              <a:t>, </a:t>
            </a:r>
            <a:r>
              <a:rPr lang="en-US" sz="1400" b="1" dirty="0" smtClean="0">
                <a:solidFill>
                  <a:srgbClr val="000000"/>
                </a:solidFill>
                <a:latin typeface="Courier New"/>
              </a:rPr>
              <a:t>Object </a:t>
            </a:r>
            <a:r>
              <a:rPr lang="en-US" sz="1400" b="1" dirty="0" err="1">
                <a:solidFill>
                  <a:srgbClr val="000000"/>
                </a:solidFill>
                <a:latin typeface="Courier New"/>
              </a:rPr>
              <a:t>oldObject</a:t>
            </a:r>
            <a:r>
              <a:rPr lang="en-US" sz="1400" b="1" dirty="0">
                <a:solidFill>
                  <a:srgbClr val="000000"/>
                </a:solidFill>
                <a:latin typeface="Courier New"/>
              </a:rPr>
              <a:t>, Object </a:t>
            </a:r>
            <a:r>
              <a:rPr lang="en-US" sz="1400" b="1" dirty="0" err="1">
                <a:solidFill>
                  <a:srgbClr val="000000"/>
                </a:solidFill>
                <a:latin typeface="Courier New"/>
              </a:rPr>
              <a:t>newObject</a:t>
            </a:r>
            <a:r>
              <a:rPr lang="en-US" sz="1400" b="1" dirty="0">
                <a:solidFill>
                  <a:srgbClr val="000000"/>
                </a:solidFill>
                <a:latin typeface="Courier New"/>
              </a:rPr>
              <a:t>, </a:t>
            </a:r>
            <a:endParaRPr lang="en-US" sz="1400" b="1"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err="1" smtClean="0">
                <a:solidFill>
                  <a:srgbClr val="7F0055"/>
                </a:solidFill>
                <a:latin typeface="Courier New"/>
              </a:rPr>
              <a:t>int</a:t>
            </a:r>
            <a:r>
              <a:rPr lang="en-US" sz="1400" b="1" dirty="0" smtClean="0">
                <a:solidFill>
                  <a:srgbClr val="000000"/>
                </a:solidFill>
                <a:latin typeface="Courier New"/>
              </a:rPr>
              <a:t> </a:t>
            </a:r>
            <a:r>
              <a:rPr lang="en-US" sz="1400" b="1" dirty="0" err="1">
                <a:solidFill>
                  <a:srgbClr val="000000"/>
                </a:solidFill>
                <a:latin typeface="Courier New"/>
              </a:rPr>
              <a:t>newSize</a:t>
            </a:r>
            <a:r>
              <a:rPr lang="en-US" sz="1400" b="1" dirty="0" smtClean="0">
                <a:solidFill>
                  <a:srgbClr val="000000"/>
                </a:solidFill>
                <a:latin typeface="Courier New"/>
              </a:rPr>
              <a:t>)</a:t>
            </a:r>
            <a:endParaRPr lang="en-US" sz="1400" b="1" dirty="0">
              <a:solidFill>
                <a:srgbClr val="000000"/>
              </a:solidFill>
              <a:latin typeface="Courier New"/>
            </a:endParaRPr>
          </a:p>
        </p:txBody>
      </p:sp>
    </p:spTree>
  </p:cSld>
  <p:clrMapOvr>
    <a:masterClrMapping/>
  </p:clrMapOvr>
  <p:transition advTm="51200"/>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Rectangle 2"/>
          <p:cNvSpPr>
            <a:spLocks noGrp="1" noChangeArrowheads="1"/>
          </p:cNvSpPr>
          <p:nvPr>
            <p:ph type="title"/>
          </p:nvPr>
        </p:nvSpPr>
        <p:spPr>
          <a:xfrm>
            <a:off x="609600" y="0"/>
            <a:ext cx="7772400" cy="1143000"/>
          </a:xfrm>
        </p:spPr>
        <p:txBody>
          <a:bodyPr/>
          <a:lstStyle/>
          <a:p>
            <a:r>
              <a:rPr lang="en-US" dirty="0" smtClean="0"/>
              <a:t>Table?</a:t>
            </a:r>
            <a:endParaRPr lang="en-US" dirty="0"/>
          </a:p>
        </p:txBody>
      </p:sp>
      <p:sp>
        <p:nvSpPr>
          <p:cNvPr id="440323" name="Text Box 3"/>
          <p:cNvSpPr txBox="1">
            <a:spLocks noChangeArrowheads="1"/>
          </p:cNvSpPr>
          <p:nvPr/>
        </p:nvSpPr>
        <p:spPr bwMode="auto">
          <a:xfrm>
            <a:off x="533400" y="1158877"/>
            <a:ext cx="7620000" cy="2585323"/>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anchor="ctr">
            <a:spAutoFit/>
          </a:bodyPr>
          <a:lstStyle/>
          <a:p>
            <a:pPr algn="l"/>
            <a:r>
              <a:rPr lang="en-US" b="1" dirty="0" smtClean="0">
                <a:solidFill>
                  <a:sysClr val="windowText" lastClr="000000"/>
                </a:solidFill>
              </a:rPr>
              <a:t>  </a:t>
            </a:r>
          </a:p>
          <a:p>
            <a:r>
              <a:rPr lang="en-US" dirty="0">
                <a:solidFill>
                  <a:sysClr val="windowText" lastClr="000000"/>
                </a:solidFill>
              </a:rPr>
              <a:t>// associates key with </a:t>
            </a:r>
            <a:r>
              <a:rPr lang="en-US" dirty="0" smtClean="0">
                <a:solidFill>
                  <a:sysClr val="windowText" lastClr="000000"/>
                </a:solidFill>
              </a:rPr>
              <a:t>value, returning last value associated with key</a:t>
            </a:r>
            <a:endParaRPr lang="en-US" dirty="0">
              <a:solidFill>
                <a:sysClr val="windowText" lastClr="000000"/>
              </a:solidFill>
            </a:endParaRPr>
          </a:p>
          <a:p>
            <a:pPr algn="l"/>
            <a:r>
              <a:rPr lang="en-US" b="1" dirty="0" smtClean="0">
                <a:solidFill>
                  <a:sysClr val="windowText" lastClr="000000"/>
                </a:solidFill>
              </a:rPr>
              <a:t>public</a:t>
            </a:r>
            <a:r>
              <a:rPr lang="en-US" dirty="0" smtClean="0">
                <a:solidFill>
                  <a:sysClr val="windowText" lastClr="000000"/>
                </a:solidFill>
              </a:rPr>
              <a:t> &lt;</a:t>
            </a:r>
            <a:r>
              <a:rPr lang="en-US" dirty="0" err="1" smtClean="0">
                <a:solidFill>
                  <a:sysClr val="windowText" lastClr="000000"/>
                </a:solidFill>
              </a:rPr>
              <a:t>ValueType</a:t>
            </a:r>
            <a:r>
              <a:rPr lang="en-US" dirty="0" smtClean="0">
                <a:solidFill>
                  <a:sysClr val="windowText" lastClr="000000"/>
                </a:solidFill>
              </a:rPr>
              <a:t>&gt; put (&lt;</a:t>
            </a:r>
            <a:r>
              <a:rPr lang="en-US" dirty="0" err="1" smtClean="0">
                <a:solidFill>
                  <a:sysClr val="windowText" lastClr="000000"/>
                </a:solidFill>
              </a:rPr>
              <a:t>KeyType</a:t>
            </a:r>
            <a:r>
              <a:rPr lang="en-US" dirty="0" smtClean="0">
                <a:solidFill>
                  <a:sysClr val="windowText" lastClr="000000"/>
                </a:solidFill>
              </a:rPr>
              <a:t>&gt; key, &lt;</a:t>
            </a:r>
            <a:r>
              <a:rPr lang="en-US" dirty="0" err="1" smtClean="0">
                <a:solidFill>
                  <a:sysClr val="windowText" lastClr="000000"/>
                </a:solidFill>
              </a:rPr>
              <a:t>ValueType</a:t>
            </a:r>
            <a:r>
              <a:rPr lang="en-US" dirty="0" smtClean="0">
                <a:solidFill>
                  <a:sysClr val="windowText" lastClr="000000"/>
                </a:solidFill>
              </a:rPr>
              <a:t>&gt; value); </a:t>
            </a:r>
          </a:p>
          <a:p>
            <a:pPr algn="l"/>
            <a:r>
              <a:rPr lang="en-US" dirty="0" smtClean="0">
                <a:solidFill>
                  <a:sysClr val="windowText" lastClr="000000"/>
                </a:solidFill>
              </a:rPr>
              <a:t>// returns last value associated with key, or null if no association</a:t>
            </a:r>
          </a:p>
          <a:p>
            <a:pPr algn="l"/>
            <a:r>
              <a:rPr lang="en-US" b="1" dirty="0" smtClean="0">
                <a:solidFill>
                  <a:sysClr val="windowText" lastClr="000000"/>
                </a:solidFill>
              </a:rPr>
              <a:t>public</a:t>
            </a:r>
            <a:r>
              <a:rPr lang="en-US" dirty="0" smtClean="0">
                <a:solidFill>
                  <a:sysClr val="windowText" lastClr="000000"/>
                </a:solidFill>
              </a:rPr>
              <a:t> &lt;</a:t>
            </a:r>
            <a:r>
              <a:rPr lang="en-US" dirty="0" err="1" smtClean="0">
                <a:solidFill>
                  <a:sysClr val="windowText" lastClr="000000"/>
                </a:solidFill>
              </a:rPr>
              <a:t>ValueType</a:t>
            </a:r>
            <a:r>
              <a:rPr lang="en-US" dirty="0" smtClean="0">
                <a:solidFill>
                  <a:sysClr val="windowText" lastClr="000000"/>
                </a:solidFill>
              </a:rPr>
              <a:t>&gt; get (&lt;</a:t>
            </a:r>
            <a:r>
              <a:rPr lang="en-US" dirty="0" err="1" smtClean="0">
                <a:solidFill>
                  <a:sysClr val="windowText" lastClr="000000"/>
                </a:solidFill>
              </a:rPr>
              <a:t>KeyType</a:t>
            </a:r>
            <a:r>
              <a:rPr lang="en-US" dirty="0" smtClean="0">
                <a:solidFill>
                  <a:sysClr val="windowText" lastClr="000000"/>
                </a:solidFill>
              </a:rPr>
              <a:t>&gt; key</a:t>
            </a:r>
            <a:r>
              <a:rPr lang="en-US" dirty="0">
                <a:solidFill>
                  <a:sysClr val="windowText" lastClr="000000"/>
                </a:solidFill>
              </a:rPr>
              <a:t>); </a:t>
            </a:r>
            <a:endParaRPr lang="en-US" dirty="0" smtClean="0">
              <a:solidFill>
                <a:sysClr val="windowText" lastClr="000000"/>
              </a:solidFill>
            </a:endParaRPr>
          </a:p>
          <a:p>
            <a:r>
              <a:rPr lang="en-US" dirty="0" smtClean="0">
                <a:solidFill>
                  <a:sysClr val="windowText" lastClr="000000"/>
                </a:solidFill>
              </a:rPr>
              <a:t>// optional, removes associated value, and returns it or null</a:t>
            </a:r>
            <a:endParaRPr lang="en-US" dirty="0">
              <a:solidFill>
                <a:sysClr val="windowText" lastClr="000000"/>
              </a:solidFill>
            </a:endParaRPr>
          </a:p>
          <a:p>
            <a:r>
              <a:rPr lang="en-US" b="1" dirty="0">
                <a:solidFill>
                  <a:sysClr val="windowText" lastClr="000000"/>
                </a:solidFill>
              </a:rPr>
              <a:t>public</a:t>
            </a:r>
            <a:r>
              <a:rPr lang="en-US" dirty="0">
                <a:solidFill>
                  <a:sysClr val="windowText" lastClr="000000"/>
                </a:solidFill>
              </a:rPr>
              <a:t> &lt;</a:t>
            </a:r>
            <a:r>
              <a:rPr lang="en-US" dirty="0" err="1">
                <a:solidFill>
                  <a:sysClr val="windowText" lastClr="000000"/>
                </a:solidFill>
              </a:rPr>
              <a:t>ValueType</a:t>
            </a:r>
            <a:r>
              <a:rPr lang="en-US" dirty="0">
                <a:solidFill>
                  <a:sysClr val="windowText" lastClr="000000"/>
                </a:solidFill>
              </a:rPr>
              <a:t>&gt; </a:t>
            </a:r>
            <a:r>
              <a:rPr lang="en-US" dirty="0" smtClean="0">
                <a:solidFill>
                  <a:sysClr val="windowText" lastClr="000000"/>
                </a:solidFill>
              </a:rPr>
              <a:t>remove(&lt;</a:t>
            </a:r>
            <a:r>
              <a:rPr lang="en-US" dirty="0" err="1">
                <a:solidFill>
                  <a:sysClr val="windowText" lastClr="000000"/>
                </a:solidFill>
              </a:rPr>
              <a:t>KeyType</a:t>
            </a:r>
            <a:r>
              <a:rPr lang="en-US" dirty="0">
                <a:solidFill>
                  <a:sysClr val="windowText" lastClr="000000"/>
                </a:solidFill>
              </a:rPr>
              <a:t>&gt; key); </a:t>
            </a:r>
          </a:p>
          <a:p>
            <a:pPr algn="l"/>
            <a:endParaRPr lang="en-US" dirty="0">
              <a:solidFill>
                <a:sysClr val="windowText" lastClr="000000"/>
              </a:solidFill>
            </a:endParaRPr>
          </a:p>
          <a:p>
            <a:pPr algn="l"/>
            <a:endParaRPr lang="en-US" dirty="0" smtClean="0">
              <a:solidFill>
                <a:sysClr val="windowText" lastClr="000000"/>
              </a:solidFill>
            </a:endParaRPr>
          </a:p>
        </p:txBody>
      </p:sp>
      <p:sp>
        <p:nvSpPr>
          <p:cNvPr id="5" name="Rectangle 4"/>
          <p:cNvSpPr/>
          <p:nvPr/>
        </p:nvSpPr>
        <p:spPr>
          <a:xfrm>
            <a:off x="1556658" y="3962400"/>
            <a:ext cx="5638800" cy="762000"/>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smtClean="0">
                <a:latin typeface="Calibri" pitchFamily="34" charset="0"/>
                <a:cs typeface="Calibri" pitchFamily="34" charset="0"/>
              </a:rPr>
              <a:t>Necessary but not sufficient to displays all keys and elements</a:t>
            </a:r>
          </a:p>
        </p:txBody>
      </p:sp>
      <p:sp>
        <p:nvSpPr>
          <p:cNvPr id="6" name="Rectangle 5"/>
          <p:cNvSpPr/>
          <p:nvPr/>
        </p:nvSpPr>
        <p:spPr>
          <a:xfrm>
            <a:off x="1556658" y="4953000"/>
            <a:ext cx="5638800" cy="762000"/>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smtClean="0">
                <a:latin typeface="Calibri" pitchFamily="34" charset="0"/>
                <a:cs typeface="Calibri" pitchFamily="34" charset="0"/>
              </a:rPr>
              <a:t>OE does not know the keys</a:t>
            </a:r>
          </a:p>
        </p:txBody>
      </p:sp>
      <p:sp>
        <p:nvSpPr>
          <p:cNvPr id="8" name="Rectangle 7"/>
          <p:cNvSpPr/>
          <p:nvPr/>
        </p:nvSpPr>
        <p:spPr>
          <a:xfrm>
            <a:off x="1556658" y="5913438"/>
            <a:ext cx="5638800" cy="762000"/>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smtClean="0">
                <a:latin typeface="Calibri" pitchFamily="34" charset="0"/>
                <a:cs typeface="Calibri" pitchFamily="34" charset="0"/>
              </a:rPr>
              <a:t>Object can announce each put (and optional remove)</a:t>
            </a:r>
          </a:p>
        </p:txBody>
      </p:sp>
    </p:spTree>
    <p:extLst>
      <p:ext uri="{BB962C8B-B14F-4D97-AF65-F5344CB8AC3E}">
        <p14:creationId xmlns:p14="http://schemas.microsoft.com/office/powerpoint/2010/main" val="815060571"/>
      </p:ext>
    </p:extLst>
  </p:cSld>
  <p:clrMapOvr>
    <a:masterClrMapping/>
  </p:clrMapOvr>
  <p:transition advTm="27061"/>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Listener</a:t>
            </a:r>
            <a:endParaRPr lang="en-US" dirty="0"/>
          </a:p>
        </p:txBody>
      </p:sp>
      <p:sp>
        <p:nvSpPr>
          <p:cNvPr id="6" name="Rectangle 5"/>
          <p:cNvSpPr/>
          <p:nvPr/>
        </p:nvSpPr>
        <p:spPr>
          <a:xfrm>
            <a:off x="304800" y="1371600"/>
            <a:ext cx="7848600" cy="1815882"/>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600" b="1" dirty="0">
                <a:solidFill>
                  <a:srgbClr val="7F0055"/>
                </a:solidFill>
                <a:latin typeface="Consolas"/>
              </a:rPr>
              <a:t>package</a:t>
            </a:r>
            <a:r>
              <a:rPr lang="en-US" sz="1600" b="1" dirty="0">
                <a:solidFill>
                  <a:srgbClr val="000000"/>
                </a:solidFill>
                <a:latin typeface="Consolas"/>
              </a:rPr>
              <a:t> </a:t>
            </a:r>
            <a:r>
              <a:rPr lang="en-US" sz="1600" b="1" dirty="0" err="1">
                <a:solidFill>
                  <a:srgbClr val="000000"/>
                </a:solidFill>
                <a:latin typeface="Consolas"/>
              </a:rPr>
              <a:t>util.models</a:t>
            </a:r>
            <a:r>
              <a:rPr lang="en-US" sz="1600" b="1" dirty="0">
                <a:solidFill>
                  <a:srgbClr val="000000"/>
                </a:solidFill>
                <a:latin typeface="Consolas"/>
              </a:rPr>
              <a:t>;</a:t>
            </a:r>
          </a:p>
          <a:p>
            <a:r>
              <a:rPr lang="en-US" sz="1600" b="1" dirty="0">
                <a:solidFill>
                  <a:srgbClr val="7F0055"/>
                </a:solidFill>
                <a:latin typeface="Consolas"/>
              </a:rPr>
              <a:t>public</a:t>
            </a:r>
            <a:r>
              <a:rPr lang="en-US" sz="1600" b="1" dirty="0">
                <a:solidFill>
                  <a:srgbClr val="000000"/>
                </a:solidFill>
                <a:latin typeface="Consolas"/>
              </a:rPr>
              <a:t> </a:t>
            </a:r>
            <a:r>
              <a:rPr lang="en-US" sz="1600" b="1" dirty="0">
                <a:solidFill>
                  <a:srgbClr val="7F0055"/>
                </a:solidFill>
                <a:latin typeface="Consolas"/>
              </a:rPr>
              <a:t>interface</a:t>
            </a:r>
            <a:r>
              <a:rPr lang="en-US" sz="1600" b="1" dirty="0">
                <a:solidFill>
                  <a:srgbClr val="000000"/>
                </a:solidFill>
                <a:latin typeface="Consolas"/>
              </a:rPr>
              <a:t> </a:t>
            </a:r>
            <a:r>
              <a:rPr lang="en-US" sz="1600" b="1" dirty="0" err="1">
                <a:solidFill>
                  <a:srgbClr val="000000"/>
                </a:solidFill>
                <a:latin typeface="Consolas"/>
              </a:rPr>
              <a:t>HashtableListener</a:t>
            </a:r>
            <a:r>
              <a:rPr lang="en-US" sz="1600" b="1" dirty="0">
                <a:solidFill>
                  <a:srgbClr val="000000"/>
                </a:solidFill>
                <a:latin typeface="Consolas"/>
              </a:rPr>
              <a:t> {</a:t>
            </a: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void</a:t>
            </a:r>
            <a:r>
              <a:rPr lang="en-US" sz="1600" b="1" dirty="0">
                <a:solidFill>
                  <a:srgbClr val="000000"/>
                </a:solidFill>
                <a:latin typeface="Consolas"/>
              </a:rPr>
              <a:t> </a:t>
            </a:r>
            <a:r>
              <a:rPr lang="en-US" sz="1600" b="1" dirty="0" err="1">
                <a:solidFill>
                  <a:srgbClr val="000000"/>
                </a:solidFill>
                <a:latin typeface="Consolas"/>
              </a:rPr>
              <a:t>keyPut</a:t>
            </a:r>
            <a:r>
              <a:rPr lang="en-US" sz="1600" b="1" dirty="0">
                <a:solidFill>
                  <a:srgbClr val="000000"/>
                </a:solidFill>
                <a:latin typeface="Consolas"/>
              </a:rPr>
              <a:t>(Object source, Object key, </a:t>
            </a:r>
            <a:endParaRPr lang="en-US" sz="1600" b="1" dirty="0" smtClean="0">
              <a:solidFill>
                <a:srgbClr val="000000"/>
              </a:solidFill>
              <a:latin typeface="Consolas"/>
            </a:endParaRPr>
          </a:p>
          <a:p>
            <a:r>
              <a:rPr lang="en-US" sz="1600" b="1" dirty="0">
                <a:solidFill>
                  <a:srgbClr val="000000"/>
                </a:solidFill>
                <a:latin typeface="Consolas"/>
              </a:rPr>
              <a:t> </a:t>
            </a:r>
            <a:r>
              <a:rPr lang="en-US" sz="1600" b="1" dirty="0" smtClean="0">
                <a:solidFill>
                  <a:srgbClr val="000000"/>
                </a:solidFill>
                <a:latin typeface="Consolas"/>
              </a:rPr>
              <a:t>                Object </a:t>
            </a:r>
            <a:r>
              <a:rPr lang="en-US" sz="1600" b="1" dirty="0">
                <a:solidFill>
                  <a:srgbClr val="000000"/>
                </a:solidFill>
                <a:latin typeface="Consolas"/>
              </a:rPr>
              <a:t>value, </a:t>
            </a:r>
            <a:r>
              <a:rPr lang="en-US" sz="1600" b="1" dirty="0" smtClean="0">
                <a:solidFill>
                  <a:srgbClr val="000000"/>
                </a:solidFill>
                <a:latin typeface="Consolas"/>
              </a:rPr>
              <a:t> </a:t>
            </a:r>
            <a:r>
              <a:rPr lang="en-US" sz="1600" b="1" dirty="0" err="1" smtClean="0">
                <a:solidFill>
                  <a:srgbClr val="7F0055"/>
                </a:solidFill>
                <a:latin typeface="Consolas"/>
              </a:rPr>
              <a:t>int</a:t>
            </a:r>
            <a:r>
              <a:rPr lang="en-US" sz="1600" b="1" dirty="0" smtClean="0">
                <a:solidFill>
                  <a:srgbClr val="000000"/>
                </a:solidFill>
                <a:latin typeface="Consolas"/>
              </a:rPr>
              <a:t> </a:t>
            </a:r>
            <a:r>
              <a:rPr lang="en-US" sz="1600" b="1" dirty="0" err="1">
                <a:solidFill>
                  <a:srgbClr val="000000"/>
                </a:solidFill>
                <a:latin typeface="Consolas"/>
              </a:rPr>
              <a:t>newSize</a:t>
            </a:r>
            <a:r>
              <a:rPr lang="en-US" sz="1600" b="1" dirty="0">
                <a:solidFill>
                  <a:srgbClr val="000000"/>
                </a:solidFill>
                <a:latin typeface="Consolas"/>
              </a:rPr>
              <a:t>);</a:t>
            </a: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void</a:t>
            </a:r>
            <a:r>
              <a:rPr lang="en-US" sz="1600" b="1" dirty="0">
                <a:solidFill>
                  <a:srgbClr val="000000"/>
                </a:solidFill>
                <a:latin typeface="Consolas"/>
              </a:rPr>
              <a:t> </a:t>
            </a:r>
            <a:r>
              <a:rPr lang="en-US" sz="1600" b="1" dirty="0" err="1">
                <a:solidFill>
                  <a:srgbClr val="000000"/>
                </a:solidFill>
                <a:latin typeface="Consolas"/>
              </a:rPr>
              <a:t>keyRemoved</a:t>
            </a:r>
            <a:r>
              <a:rPr lang="en-US" sz="1600" b="1" dirty="0">
                <a:solidFill>
                  <a:srgbClr val="000000"/>
                </a:solidFill>
                <a:latin typeface="Consolas"/>
              </a:rPr>
              <a:t>(Object source, Object key, </a:t>
            </a:r>
            <a:r>
              <a:rPr lang="en-US" sz="1600" b="1" dirty="0" err="1">
                <a:solidFill>
                  <a:srgbClr val="7F0055"/>
                </a:solidFill>
                <a:latin typeface="Consolas"/>
              </a:rPr>
              <a:t>int</a:t>
            </a:r>
            <a:r>
              <a:rPr lang="en-US" sz="1600" b="1" dirty="0">
                <a:solidFill>
                  <a:srgbClr val="000000"/>
                </a:solidFill>
                <a:latin typeface="Consolas"/>
              </a:rPr>
              <a:t> </a:t>
            </a:r>
            <a:r>
              <a:rPr lang="en-US" sz="1600" b="1" dirty="0" err="1">
                <a:solidFill>
                  <a:srgbClr val="000000"/>
                </a:solidFill>
                <a:latin typeface="Consolas"/>
              </a:rPr>
              <a:t>newSize</a:t>
            </a:r>
            <a:r>
              <a:rPr lang="en-US" sz="1600" b="1" dirty="0">
                <a:solidFill>
                  <a:srgbClr val="000000"/>
                </a:solidFill>
                <a:latin typeface="Consolas"/>
              </a:rPr>
              <a:t>);</a:t>
            </a:r>
          </a:p>
          <a:p>
            <a:r>
              <a:rPr lang="en-US" sz="1600" dirty="0">
                <a:solidFill>
                  <a:srgbClr val="000000"/>
                </a:solidFill>
                <a:latin typeface="Consolas"/>
              </a:rPr>
              <a:t>}</a:t>
            </a:r>
            <a:endParaRPr lang="en-US" sz="1600" b="1" dirty="0" smtClean="0">
              <a:solidFill>
                <a:srgbClr val="000000"/>
              </a:solidFill>
              <a:highlight>
                <a:srgbClr val="D4D4D4"/>
              </a:highlight>
              <a:latin typeface="Courier New"/>
            </a:endParaRPr>
          </a:p>
          <a:p>
            <a:r>
              <a:rPr lang="en-US" sz="1600" b="1" dirty="0" smtClean="0">
                <a:solidFill>
                  <a:srgbClr val="000000"/>
                </a:solidFill>
                <a:highlight>
                  <a:srgbClr val="D4D4D4"/>
                </a:highlight>
                <a:latin typeface="Courier New"/>
              </a:rPr>
              <a:t>	</a:t>
            </a:r>
            <a:endParaRPr lang="en-US" sz="2000" dirty="0"/>
          </a:p>
        </p:txBody>
      </p:sp>
    </p:spTree>
    <p:extLst>
      <p:ext uri="{BB962C8B-B14F-4D97-AF65-F5344CB8AC3E}">
        <p14:creationId xmlns:p14="http://schemas.microsoft.com/office/powerpoint/2010/main" val="593794759"/>
      </p:ext>
    </p:extLst>
  </p:cSld>
  <p:clrMapOvr>
    <a:masterClrMapping/>
  </p:clrMapOvr>
  <p:transition advTm="24000"/>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Notifications</a:t>
            </a:r>
            <a:endParaRPr lang="en-US" dirty="0"/>
          </a:p>
        </p:txBody>
      </p:sp>
      <p:sp>
        <p:nvSpPr>
          <p:cNvPr id="19" name="TextBox 18"/>
          <p:cNvSpPr txBox="1"/>
          <p:nvPr/>
        </p:nvSpPr>
        <p:spPr>
          <a:xfrm>
            <a:off x="1143000" y="6019800"/>
            <a:ext cx="6400800"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Works for any variable sized collection defined using </a:t>
            </a:r>
            <a:r>
              <a:rPr lang="en-US" dirty="0" err="1" smtClean="0"/>
              <a:t>ObjectEditor</a:t>
            </a:r>
            <a:r>
              <a:rPr lang="en-US" dirty="0" smtClean="0"/>
              <a:t> convention (originally derived for Vectors)</a:t>
            </a:r>
            <a:endParaRPr lang="en-US" dirty="0"/>
          </a:p>
        </p:txBody>
      </p:sp>
      <p:sp>
        <p:nvSpPr>
          <p:cNvPr id="37" name="Rectangle 36"/>
          <p:cNvSpPr/>
          <p:nvPr/>
        </p:nvSpPr>
        <p:spPr>
          <a:xfrm>
            <a:off x="5562600" y="4419600"/>
            <a:ext cx="2133600" cy="381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Read Methods</a:t>
            </a:r>
            <a:endParaRPr lang="en-US" dirty="0"/>
          </a:p>
        </p:txBody>
      </p:sp>
      <p:cxnSp>
        <p:nvCxnSpPr>
          <p:cNvPr id="40" name="Straight Arrow Connector 39"/>
          <p:cNvCxnSpPr/>
          <p:nvPr/>
        </p:nvCxnSpPr>
        <p:spPr>
          <a:xfrm rot="5400000">
            <a:off x="5448300" y="3086100"/>
            <a:ext cx="1638300" cy="14097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1371600" y="4419600"/>
            <a:ext cx="2133600" cy="381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Write Methods</a:t>
            </a:r>
            <a:endParaRPr lang="en-US" dirty="0"/>
          </a:p>
        </p:txBody>
      </p:sp>
      <p:cxnSp>
        <p:nvCxnSpPr>
          <p:cNvPr id="43" name="Straight Arrow Connector 42"/>
          <p:cNvCxnSpPr/>
          <p:nvPr/>
        </p:nvCxnSpPr>
        <p:spPr>
          <a:xfrm rot="16200000" flipH="1">
            <a:off x="1943100" y="3048000"/>
            <a:ext cx="1562100" cy="15621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44" name="Rectangle 43"/>
          <p:cNvSpPr/>
          <p:nvPr/>
        </p:nvSpPr>
        <p:spPr>
          <a:xfrm rot="16200000">
            <a:off x="-495300" y="2400300"/>
            <a:ext cx="2133600" cy="381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Performs Input</a:t>
            </a:r>
            <a:endParaRPr lang="en-US" dirty="0"/>
          </a:p>
        </p:txBody>
      </p:sp>
      <p:sp>
        <p:nvSpPr>
          <p:cNvPr id="45" name="Rectangle 44"/>
          <p:cNvSpPr/>
          <p:nvPr/>
        </p:nvSpPr>
        <p:spPr>
          <a:xfrm rot="5400000">
            <a:off x="7277100" y="2400300"/>
            <a:ext cx="2133600" cy="381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Performs Output</a:t>
            </a:r>
            <a:endParaRPr lang="en-US" dirty="0"/>
          </a:p>
        </p:txBody>
      </p:sp>
      <p:cxnSp>
        <p:nvCxnSpPr>
          <p:cNvPr id="46" name="Straight Arrow Connector 45"/>
          <p:cNvCxnSpPr/>
          <p:nvPr/>
        </p:nvCxnSpPr>
        <p:spPr>
          <a:xfrm rot="5400000" flipH="1" flipV="1">
            <a:off x="5448300" y="3086100"/>
            <a:ext cx="1295400" cy="1066800"/>
          </a:xfrm>
          <a:prstGeom prst="straightConnector1">
            <a:avLst/>
          </a:prstGeom>
          <a:ln w="28575">
            <a:solidFill>
              <a:schemeClr val="accent1"/>
            </a:solidFill>
            <a:prstDash val="dashDot"/>
            <a:tailEnd type="arrow"/>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3124200" y="2133600"/>
            <a:ext cx="2819400" cy="762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err="1" smtClean="0"/>
              <a:t>updateVector</a:t>
            </a:r>
            <a:r>
              <a:rPr lang="en-US" dirty="0" smtClean="0"/>
              <a:t> (</a:t>
            </a:r>
            <a:r>
              <a:rPr lang="en-US" dirty="0" err="1" smtClean="0"/>
              <a:t>VectorChangeEvent</a:t>
            </a:r>
            <a:r>
              <a:rPr lang="en-US" dirty="0" smtClean="0"/>
              <a:t>)</a:t>
            </a:r>
            <a:endParaRPr lang="en-US" dirty="0"/>
          </a:p>
        </p:txBody>
      </p:sp>
      <p:sp>
        <p:nvSpPr>
          <p:cNvPr id="48" name="Rectangle 47"/>
          <p:cNvSpPr/>
          <p:nvPr/>
        </p:nvSpPr>
        <p:spPr>
          <a:xfrm>
            <a:off x="2133600" y="5011387"/>
            <a:ext cx="4953000" cy="551213"/>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r>
              <a:rPr lang="en-US" dirty="0" err="1" smtClean="0"/>
              <a:t>addHashtableListener</a:t>
            </a:r>
            <a:r>
              <a:rPr lang="en-US" dirty="0" smtClean="0"/>
              <a:t>(</a:t>
            </a:r>
            <a:r>
              <a:rPr lang="en-US" dirty="0" err="1" smtClean="0"/>
              <a:t>HashtableListener</a:t>
            </a:r>
            <a:r>
              <a:rPr lang="en-US" dirty="0" smtClean="0"/>
              <a:t>)</a:t>
            </a:r>
            <a:endParaRPr lang="en-US" dirty="0"/>
          </a:p>
        </p:txBody>
      </p:sp>
      <p:sp>
        <p:nvSpPr>
          <p:cNvPr id="18" name="Rectangle 17"/>
          <p:cNvSpPr/>
          <p:nvPr/>
        </p:nvSpPr>
        <p:spPr>
          <a:xfrm>
            <a:off x="3505200" y="4191000"/>
            <a:ext cx="2057400" cy="8382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Model</a:t>
            </a:r>
            <a:endParaRPr lang="en-US" dirty="0"/>
          </a:p>
        </p:txBody>
      </p:sp>
      <p:sp>
        <p:nvSpPr>
          <p:cNvPr id="20" name="Rectangle 19"/>
          <p:cNvSpPr/>
          <p:nvPr/>
        </p:nvSpPr>
        <p:spPr>
          <a:xfrm>
            <a:off x="5943600" y="2133600"/>
            <a:ext cx="2057400" cy="8382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t>OE View</a:t>
            </a:r>
            <a:endParaRPr lang="en-US" dirty="0"/>
          </a:p>
        </p:txBody>
      </p:sp>
      <p:sp>
        <p:nvSpPr>
          <p:cNvPr id="21" name="Rectangle 20"/>
          <p:cNvSpPr/>
          <p:nvPr/>
        </p:nvSpPr>
        <p:spPr>
          <a:xfrm>
            <a:off x="914400" y="2209800"/>
            <a:ext cx="2057400" cy="838200"/>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t>OE Controller</a:t>
            </a:r>
            <a:endParaRPr lang="en-US" dirty="0"/>
          </a:p>
        </p:txBody>
      </p:sp>
    </p:spTree>
    <p:custDataLst>
      <p:tags r:id="rId1"/>
    </p:custDataLst>
    <p:extLst>
      <p:ext uri="{BB962C8B-B14F-4D97-AF65-F5344CB8AC3E}">
        <p14:creationId xmlns:p14="http://schemas.microsoft.com/office/powerpoint/2010/main" val="330181104"/>
      </p:ext>
    </p:extLst>
  </p:cSld>
  <p:clrMapOvr>
    <a:masterClrMapping/>
  </p:clrMapOvr>
  <p:transition advTm="2775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1" grpId="0" animBg="1"/>
      <p:bldP spid="44" grpId="0" animBg="1"/>
      <p:bldP spid="45" grpId="0" animBg="1"/>
      <p:bldP spid="47" grpId="0" animBg="1"/>
      <p:bldP spid="48"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Observers</a:t>
            </a:r>
            <a:endParaRPr lang="en-US" dirty="0"/>
          </a:p>
        </p:txBody>
      </p:sp>
      <p:sp>
        <p:nvSpPr>
          <p:cNvPr id="3" name="Content Placeholder 2"/>
          <p:cNvSpPr>
            <a:spLocks noGrp="1"/>
          </p:cNvSpPr>
          <p:nvPr>
            <p:ph sz="quarter" idx="1"/>
          </p:nvPr>
        </p:nvSpPr>
        <p:spPr/>
        <p:txBody>
          <a:bodyPr>
            <a:normAutofit fontScale="92500" lnSpcReduction="10000"/>
          </a:bodyPr>
          <a:lstStyle/>
          <a:p>
            <a:r>
              <a:rPr lang="en-US" dirty="0" smtClean="0"/>
              <a:t>Different forms of observers</a:t>
            </a:r>
          </a:p>
          <a:p>
            <a:r>
              <a:rPr lang="en-US" dirty="0" smtClean="0"/>
              <a:t>Some differences in syntax</a:t>
            </a:r>
          </a:p>
          <a:p>
            <a:pPr lvl="1"/>
            <a:r>
              <a:rPr lang="en-US" dirty="0" smtClean="0"/>
              <a:t>Using term “Listener” instead of “Observer”</a:t>
            </a:r>
          </a:p>
          <a:p>
            <a:r>
              <a:rPr lang="en-US" dirty="0" smtClean="0"/>
              <a:t>Some differences in amount of information conveyed to observer about change</a:t>
            </a:r>
          </a:p>
          <a:p>
            <a:pPr lvl="1"/>
            <a:r>
              <a:rPr lang="en-US" dirty="0" smtClean="0"/>
              <a:t>Send whole object</a:t>
            </a:r>
          </a:p>
          <a:p>
            <a:pPr lvl="1"/>
            <a:r>
              <a:rPr lang="en-US" dirty="0" smtClean="0"/>
              <a:t>Java Observer gets whole object, </a:t>
            </a:r>
            <a:r>
              <a:rPr lang="en-US" dirty="0" err="1" smtClean="0"/>
              <a:t>PropertyChangeListener</a:t>
            </a:r>
            <a:r>
              <a:rPr lang="en-US" dirty="0" smtClean="0"/>
              <a:t> gets property changed</a:t>
            </a:r>
          </a:p>
          <a:p>
            <a:r>
              <a:rPr lang="en-US" dirty="0" smtClean="0"/>
              <a:t>Different kinds of listeners for properties and list components</a:t>
            </a:r>
          </a:p>
          <a:p>
            <a:pPr lvl="1"/>
            <a:r>
              <a:rPr lang="en-US" dirty="0" smtClean="0"/>
              <a:t>Property changed vs. element inserted, deleted, replaced</a:t>
            </a:r>
          </a:p>
          <a:p>
            <a:r>
              <a:rPr lang="en-US" dirty="0" smtClean="0"/>
              <a:t>Some difference in generality of notification scheme</a:t>
            </a:r>
          </a:p>
          <a:p>
            <a:pPr lvl="1"/>
            <a:r>
              <a:rPr lang="en-US" dirty="0" smtClean="0"/>
              <a:t>update(</a:t>
            </a:r>
            <a:r>
              <a:rPr lang="en-US" dirty="0" err="1" smtClean="0"/>
              <a:t>ObservableCounter</a:t>
            </a:r>
            <a:r>
              <a:rPr lang="en-US" dirty="0" smtClean="0"/>
              <a:t>) cannot be invoked on ObjectEditor</a:t>
            </a:r>
          </a:p>
          <a:p>
            <a:pPr lvl="1"/>
            <a:r>
              <a:rPr lang="en-US" dirty="0" smtClean="0"/>
              <a:t>ObjectEditor cannot implement an observer interface defined by us.</a:t>
            </a:r>
            <a:endParaRPr lang="en-US" dirty="0"/>
          </a:p>
        </p:txBody>
      </p:sp>
    </p:spTree>
    <p:custDataLst>
      <p:tags r:id="rId1"/>
    </p:custDataLst>
  </p:cSld>
  <p:clrMapOvr>
    <a:masterClrMapping/>
  </p:clrMapOvr>
  <p:transition advTm="5498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Applying Idea MVC to </a:t>
            </a:r>
            <a:r>
              <a:rPr lang="en-US" dirty="0" err="1" smtClean="0"/>
              <a:t>ObjectEditor</a:t>
            </a:r>
            <a:endParaRPr lang="en-US" dirty="0"/>
          </a:p>
        </p:txBody>
      </p:sp>
      <p:sp>
        <p:nvSpPr>
          <p:cNvPr id="20" name="Rectangle 19"/>
          <p:cNvSpPr/>
          <p:nvPr/>
        </p:nvSpPr>
        <p:spPr>
          <a:xfrm>
            <a:off x="5562600" y="4419600"/>
            <a:ext cx="2133600" cy="381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Read Methods</a:t>
            </a:r>
            <a:endParaRPr lang="en-US" dirty="0"/>
          </a:p>
        </p:txBody>
      </p:sp>
      <p:sp>
        <p:nvSpPr>
          <p:cNvPr id="25" name="Rectangle 24"/>
          <p:cNvSpPr/>
          <p:nvPr/>
        </p:nvSpPr>
        <p:spPr>
          <a:xfrm>
            <a:off x="1371600" y="4419600"/>
            <a:ext cx="2133600" cy="3810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Write Methods</a:t>
            </a:r>
            <a:endParaRPr lang="en-US" dirty="0"/>
          </a:p>
        </p:txBody>
      </p:sp>
      <p:sp>
        <p:nvSpPr>
          <p:cNvPr id="26" name="Rectangle 25"/>
          <p:cNvSpPr/>
          <p:nvPr/>
        </p:nvSpPr>
        <p:spPr>
          <a:xfrm>
            <a:off x="3505200" y="4191000"/>
            <a:ext cx="2057400" cy="8382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Model</a:t>
            </a:r>
            <a:endParaRPr lang="en-US" dirty="0"/>
          </a:p>
        </p:txBody>
      </p:sp>
      <p:sp>
        <p:nvSpPr>
          <p:cNvPr id="27" name="Rectangle 26"/>
          <p:cNvSpPr/>
          <p:nvPr/>
        </p:nvSpPr>
        <p:spPr>
          <a:xfrm>
            <a:off x="5943600" y="2133600"/>
            <a:ext cx="2057400" cy="8382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t>OE View</a:t>
            </a:r>
            <a:endParaRPr lang="en-US" dirty="0"/>
          </a:p>
        </p:txBody>
      </p:sp>
      <p:cxnSp>
        <p:nvCxnSpPr>
          <p:cNvPr id="28" name="Straight Arrow Connector 27"/>
          <p:cNvCxnSpPr>
            <a:stCxn id="27" idx="2"/>
            <a:endCxn id="26" idx="3"/>
          </p:cNvCxnSpPr>
          <p:nvPr/>
        </p:nvCxnSpPr>
        <p:spPr>
          <a:xfrm rot="5400000">
            <a:off x="5448300" y="3086100"/>
            <a:ext cx="1638300" cy="14097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a:off x="914400" y="2209800"/>
            <a:ext cx="2057400" cy="838200"/>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t>OE Controller</a:t>
            </a:r>
            <a:endParaRPr lang="en-US" dirty="0"/>
          </a:p>
        </p:txBody>
      </p:sp>
      <p:cxnSp>
        <p:nvCxnSpPr>
          <p:cNvPr id="30" name="Straight Arrow Connector 29"/>
          <p:cNvCxnSpPr>
            <a:stCxn id="29" idx="2"/>
            <a:endCxn id="26" idx="1"/>
          </p:cNvCxnSpPr>
          <p:nvPr/>
        </p:nvCxnSpPr>
        <p:spPr>
          <a:xfrm rot="16200000" flipH="1">
            <a:off x="1943100" y="3048000"/>
            <a:ext cx="1562100" cy="15621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rot="16200000">
            <a:off x="-495300" y="2400300"/>
            <a:ext cx="2133600" cy="381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Performs Input</a:t>
            </a:r>
            <a:endParaRPr lang="en-US" dirty="0"/>
          </a:p>
        </p:txBody>
      </p:sp>
      <p:sp>
        <p:nvSpPr>
          <p:cNvPr id="32" name="Rectangle 31"/>
          <p:cNvSpPr/>
          <p:nvPr/>
        </p:nvSpPr>
        <p:spPr>
          <a:xfrm rot="5400000">
            <a:off x="7277100" y="2400300"/>
            <a:ext cx="2133600" cy="381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Performs Output</a:t>
            </a:r>
            <a:endParaRPr lang="en-US" dirty="0"/>
          </a:p>
        </p:txBody>
      </p:sp>
      <p:cxnSp>
        <p:nvCxnSpPr>
          <p:cNvPr id="33" name="Straight Arrow Connector 32"/>
          <p:cNvCxnSpPr/>
          <p:nvPr/>
        </p:nvCxnSpPr>
        <p:spPr>
          <a:xfrm rot="5400000" flipH="1" flipV="1">
            <a:off x="5448300" y="3086100"/>
            <a:ext cx="1295400" cy="1066800"/>
          </a:xfrm>
          <a:prstGeom prst="straightConnector1">
            <a:avLst/>
          </a:prstGeom>
          <a:ln w="28575">
            <a:solidFill>
              <a:schemeClr val="accent1"/>
            </a:solidFill>
            <a:prstDash val="dashDot"/>
            <a:tailEnd type="arrow"/>
          </a:ln>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3810000" y="2209800"/>
            <a:ext cx="2133600" cy="6096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Notification Method</a:t>
            </a:r>
            <a:endParaRPr lang="en-US" dirty="0"/>
          </a:p>
        </p:txBody>
      </p:sp>
      <p:sp>
        <p:nvSpPr>
          <p:cNvPr id="35" name="Rectangle 34"/>
          <p:cNvSpPr/>
          <p:nvPr/>
        </p:nvSpPr>
        <p:spPr>
          <a:xfrm>
            <a:off x="3505200" y="5029200"/>
            <a:ext cx="2057400" cy="8382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Observer Registration Method</a:t>
            </a:r>
            <a:endParaRPr lang="en-US" dirty="0"/>
          </a:p>
        </p:txBody>
      </p:sp>
      <p:cxnSp>
        <p:nvCxnSpPr>
          <p:cNvPr id="36" name="Straight Arrow Connector 35"/>
          <p:cNvCxnSpPr/>
          <p:nvPr/>
        </p:nvCxnSpPr>
        <p:spPr>
          <a:xfrm rot="5400000" flipH="1" flipV="1">
            <a:off x="4153694" y="6285706"/>
            <a:ext cx="838200" cy="158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230188" y="5029200"/>
            <a:ext cx="2741612" cy="1031051"/>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a:latin typeface="Calibri" pitchFamily="34" charset="0"/>
                <a:cs typeface="Calibri" pitchFamily="34" charset="0"/>
              </a:rPr>
              <a:t>Edited objects are now observables</a:t>
            </a:r>
          </a:p>
        </p:txBody>
      </p:sp>
      <p:sp>
        <p:nvSpPr>
          <p:cNvPr id="19" name="Rectangle 18"/>
          <p:cNvSpPr/>
          <p:nvPr/>
        </p:nvSpPr>
        <p:spPr>
          <a:xfrm>
            <a:off x="5714010" y="5029200"/>
            <a:ext cx="2705100" cy="1145969"/>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smtClean="0">
                <a:latin typeface="Calibri" pitchFamily="34" charset="0"/>
                <a:cs typeface="Calibri" pitchFamily="34" charset="0"/>
              </a:rPr>
              <a:t>Need to decide on the notification and registration methods </a:t>
            </a:r>
            <a:endParaRPr lang="en-US" dirty="0">
              <a:latin typeface="Calibri" pitchFamily="34" charset="0"/>
              <a:cs typeface="Calibri" pitchFamily="34"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036192445"/>
      </p:ext>
    </p:extLst>
  </p:cSld>
  <p:clrMapOvr>
    <a:masterClrMapping/>
  </p:clrMapOvr>
  <p:transition advTm="1419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Adapt This How?</a:t>
            </a:r>
            <a:endParaRPr lang="en-US" dirty="0"/>
          </a:p>
        </p:txBody>
      </p:sp>
      <p:pic>
        <p:nvPicPr>
          <p:cNvPr id="10" name="Picture 4"/>
          <p:cNvPicPr>
            <a:picLocks noChangeAspect="1" noChangeArrowheads="1"/>
          </p:cNvPicPr>
          <p:nvPr/>
        </p:nvPicPr>
        <p:blipFill>
          <a:blip r:embed="rId5" cstate="print"/>
          <a:srcRect l="4908"/>
          <a:stretch>
            <a:fillRect/>
          </a:stretch>
        </p:blipFill>
        <p:spPr bwMode="auto">
          <a:xfrm>
            <a:off x="4572000" y="4191000"/>
            <a:ext cx="2971800" cy="1817976"/>
          </a:xfrm>
          <a:prstGeom prst="rect">
            <a:avLst/>
          </a:prstGeom>
          <a:noFill/>
          <a:ln w="9525">
            <a:noFill/>
            <a:miter lim="800000"/>
            <a:headEnd/>
            <a:tailEnd/>
          </a:ln>
          <a:effectLst/>
        </p:spPr>
      </p:pic>
      <p:sp>
        <p:nvSpPr>
          <p:cNvPr id="8" name="Rectangle 7"/>
          <p:cNvSpPr/>
          <p:nvPr/>
        </p:nvSpPr>
        <p:spPr>
          <a:xfrm>
            <a:off x="457200" y="4432465"/>
            <a:ext cx="3200400" cy="901535"/>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smtClean="0">
                <a:latin typeface="Calibri" pitchFamily="34" charset="0"/>
                <a:cs typeface="Calibri" pitchFamily="34" charset="0"/>
              </a:rPr>
              <a:t>Must use general (de)registration method</a:t>
            </a:r>
            <a:endParaRPr lang="en-US" dirty="0">
              <a:latin typeface="Calibri" pitchFamily="34" charset="0"/>
              <a:cs typeface="Calibri" pitchFamily="34" charset="0"/>
            </a:endParaRPr>
          </a:p>
        </p:txBody>
      </p:sp>
      <p:sp>
        <p:nvSpPr>
          <p:cNvPr id="9" name="Rectangle 8"/>
          <p:cNvSpPr/>
          <p:nvPr/>
        </p:nvSpPr>
        <p:spPr>
          <a:xfrm>
            <a:off x="481940" y="5445353"/>
            <a:ext cx="3175660" cy="726848"/>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smtClean="0">
                <a:latin typeface="Calibri" pitchFamily="34" charset="0"/>
                <a:cs typeface="Calibri" pitchFamily="34" charset="0"/>
              </a:rPr>
              <a:t>Must use general listener type</a:t>
            </a:r>
            <a:endParaRPr lang="en-US" dirty="0">
              <a:latin typeface="Calibri" pitchFamily="34" charset="0"/>
              <a:cs typeface="Calibri" pitchFamily="34" charset="0"/>
            </a:endParaRPr>
          </a:p>
        </p:txBody>
      </p:sp>
      <p:sp>
        <p:nvSpPr>
          <p:cNvPr id="11" name="Rectangle 10"/>
          <p:cNvSpPr/>
          <p:nvPr/>
        </p:nvSpPr>
        <p:spPr>
          <a:xfrm>
            <a:off x="304800" y="990600"/>
            <a:ext cx="7924800" cy="12954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b="1" dirty="0" smtClean="0"/>
              <a:t>public interface </a:t>
            </a:r>
            <a:r>
              <a:rPr lang="en-US" dirty="0" err="1" smtClean="0"/>
              <a:t>java.util.Observer</a:t>
            </a:r>
            <a:r>
              <a:rPr lang="en-US" dirty="0" smtClean="0"/>
              <a:t> {</a:t>
            </a:r>
          </a:p>
          <a:p>
            <a:r>
              <a:rPr lang="en-US" dirty="0" smtClean="0"/>
              <a:t>	</a:t>
            </a:r>
            <a:r>
              <a:rPr lang="en-US" b="1" dirty="0" smtClean="0"/>
              <a:t>public</a:t>
            </a:r>
            <a:r>
              <a:rPr lang="en-US" dirty="0" smtClean="0"/>
              <a:t> </a:t>
            </a:r>
            <a:r>
              <a:rPr lang="en-US" b="1" dirty="0" smtClean="0"/>
              <a:t>void</a:t>
            </a:r>
            <a:r>
              <a:rPr lang="en-US" dirty="0" smtClean="0"/>
              <a:t> update(Observable o, Object </a:t>
            </a:r>
            <a:r>
              <a:rPr lang="en-US" dirty="0" err="1" smtClean="0"/>
              <a:t>arg</a:t>
            </a:r>
            <a:r>
              <a:rPr lang="en-US" dirty="0" smtClean="0"/>
              <a:t>);</a:t>
            </a:r>
          </a:p>
          <a:p>
            <a:r>
              <a:rPr lang="en-US" dirty="0" smtClean="0"/>
              <a:t>}</a:t>
            </a:r>
            <a:endParaRPr lang="en-US" dirty="0"/>
          </a:p>
        </p:txBody>
      </p:sp>
      <p:sp>
        <p:nvSpPr>
          <p:cNvPr id="12" name="Rectangle 11"/>
          <p:cNvSpPr/>
          <p:nvPr/>
        </p:nvSpPr>
        <p:spPr>
          <a:xfrm>
            <a:off x="309748" y="2362200"/>
            <a:ext cx="7919852" cy="1371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b="1" dirty="0" smtClean="0"/>
              <a:t>public class </a:t>
            </a:r>
            <a:r>
              <a:rPr lang="en-US" dirty="0" err="1" smtClean="0"/>
              <a:t>java.util.Observable</a:t>
            </a:r>
            <a:r>
              <a:rPr lang="en-US" dirty="0" smtClean="0"/>
              <a:t> {</a:t>
            </a:r>
          </a:p>
          <a:p>
            <a:r>
              <a:rPr lang="en-US" dirty="0" smtClean="0"/>
              <a:t>	</a:t>
            </a:r>
            <a:r>
              <a:rPr lang="en-US" b="1" dirty="0" smtClean="0"/>
              <a:t>public</a:t>
            </a:r>
            <a:r>
              <a:rPr lang="en-US" dirty="0" smtClean="0"/>
              <a:t> </a:t>
            </a:r>
            <a:r>
              <a:rPr lang="en-US" b="1" dirty="0" smtClean="0"/>
              <a:t>void</a:t>
            </a:r>
            <a:r>
              <a:rPr lang="en-US" dirty="0" smtClean="0"/>
              <a:t> </a:t>
            </a:r>
            <a:r>
              <a:rPr lang="en-US" dirty="0" err="1" smtClean="0"/>
              <a:t>addObserver</a:t>
            </a:r>
            <a:r>
              <a:rPr lang="en-US" dirty="0" smtClean="0"/>
              <a:t>(Observer o) { … };</a:t>
            </a:r>
          </a:p>
          <a:p>
            <a:r>
              <a:rPr lang="en-US" dirty="0"/>
              <a:t>	</a:t>
            </a:r>
            <a:r>
              <a:rPr lang="en-US" b="1" dirty="0" smtClean="0"/>
              <a:t>public</a:t>
            </a:r>
            <a:r>
              <a:rPr lang="en-US" dirty="0" smtClean="0"/>
              <a:t> </a:t>
            </a:r>
            <a:r>
              <a:rPr lang="en-US" b="1" dirty="0" smtClean="0"/>
              <a:t>void</a:t>
            </a:r>
            <a:r>
              <a:rPr lang="en-US" dirty="0" smtClean="0"/>
              <a:t> </a:t>
            </a:r>
            <a:r>
              <a:rPr lang="en-US" dirty="0" err="1" smtClean="0"/>
              <a:t>notifyObservers</a:t>
            </a:r>
            <a:r>
              <a:rPr lang="en-US" dirty="0" smtClean="0"/>
              <a:t>() { … };</a:t>
            </a:r>
          </a:p>
          <a:p>
            <a:r>
              <a:rPr lang="en-US" dirty="0" smtClean="0"/>
              <a:t>}</a:t>
            </a:r>
            <a:endParaRPr lang="en-US" dirty="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1400148547"/>
      </p:ext>
    </p:extLst>
  </p:cSld>
  <p:clrMapOvr>
    <a:masterClrMapping/>
  </p:clrMapOvr>
  <p:transition advTm="653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3"/>
                </p:tgtEl>
              </p:cMediaNode>
            </p:audio>
          </p:childTnLst>
        </p:cTn>
      </p:par>
    </p:tnLst>
    <p:bldLst>
      <p:bldP spid="8" grpId="0" animBg="1"/>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Changes?</a:t>
            </a:r>
            <a:endParaRPr lang="en-US" dirty="0"/>
          </a:p>
        </p:txBody>
      </p:sp>
      <p:sp>
        <p:nvSpPr>
          <p:cNvPr id="3" name="Rectangle 2"/>
          <p:cNvSpPr/>
          <p:nvPr/>
        </p:nvSpPr>
        <p:spPr>
          <a:xfrm>
            <a:off x="152400" y="990600"/>
            <a:ext cx="8686800" cy="58674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b="1" dirty="0">
                <a:solidFill>
                  <a:srgbClr val="7F0055"/>
                </a:solidFill>
                <a:latin typeface="Consolas"/>
              </a:rPr>
              <a:t>public</a:t>
            </a:r>
            <a:r>
              <a:rPr lang="en-US" sz="1600" b="1" dirty="0">
                <a:solidFill>
                  <a:srgbClr val="000000"/>
                </a:solidFill>
                <a:latin typeface="Consolas"/>
              </a:rPr>
              <a:t> </a:t>
            </a:r>
            <a:r>
              <a:rPr lang="en-US" sz="1600" b="1" dirty="0">
                <a:solidFill>
                  <a:srgbClr val="7F0055"/>
                </a:solidFill>
                <a:latin typeface="Consolas"/>
              </a:rPr>
              <a:t>class</a:t>
            </a:r>
            <a:r>
              <a:rPr lang="en-US" sz="1600" b="1" dirty="0">
                <a:solidFill>
                  <a:srgbClr val="000000"/>
                </a:solidFill>
                <a:latin typeface="Consolas"/>
              </a:rPr>
              <a:t> </a:t>
            </a:r>
            <a:r>
              <a:rPr lang="en-US" sz="1600" b="1" dirty="0" err="1">
                <a:solidFill>
                  <a:srgbClr val="000000"/>
                </a:solidFill>
                <a:latin typeface="Consolas"/>
              </a:rPr>
              <a:t>ABMISpreadsheet</a:t>
            </a:r>
            <a:r>
              <a:rPr lang="en-US" sz="1600" b="1" dirty="0">
                <a:solidFill>
                  <a:srgbClr val="000000"/>
                </a:solidFill>
                <a:latin typeface="Consolas"/>
              </a:rPr>
              <a:t> </a:t>
            </a:r>
            <a:r>
              <a:rPr lang="en-US" sz="1600" b="1" dirty="0">
                <a:solidFill>
                  <a:srgbClr val="7F0055"/>
                </a:solidFill>
                <a:latin typeface="Consolas"/>
              </a:rPr>
              <a:t>implements</a:t>
            </a:r>
            <a:r>
              <a:rPr lang="en-US" sz="1600" b="1" dirty="0">
                <a:solidFill>
                  <a:srgbClr val="000000"/>
                </a:solidFill>
                <a:latin typeface="Consolas"/>
              </a:rPr>
              <a:t> </a:t>
            </a:r>
            <a:r>
              <a:rPr lang="en-US" sz="1600" b="1" dirty="0" err="1">
                <a:solidFill>
                  <a:srgbClr val="000000"/>
                </a:solidFill>
                <a:latin typeface="Consolas"/>
              </a:rPr>
              <a:t>BMISpreadsheet</a:t>
            </a:r>
            <a:r>
              <a:rPr lang="en-US" sz="1600" b="1" dirty="0">
                <a:solidFill>
                  <a:srgbClr val="000000"/>
                </a:solidFill>
                <a:latin typeface="Consolas"/>
              </a:rPr>
              <a:t> {</a:t>
            </a:r>
          </a:p>
          <a:p>
            <a:r>
              <a:rPr lang="en-US" sz="1600" b="1" dirty="0" smtClean="0">
                <a:solidFill>
                  <a:srgbClr val="7F0055"/>
                </a:solidFill>
                <a:latin typeface="Consolas"/>
              </a:rPr>
              <a:t>  double</a:t>
            </a:r>
            <a:r>
              <a:rPr lang="en-US" sz="1600" b="1" dirty="0" smtClean="0">
                <a:solidFill>
                  <a:srgbClr val="000000"/>
                </a:solidFill>
                <a:latin typeface="Consolas"/>
              </a:rPr>
              <a:t> </a:t>
            </a:r>
            <a:r>
              <a:rPr lang="en-US" sz="1600" b="1" dirty="0">
                <a:solidFill>
                  <a:srgbClr val="0000C0"/>
                </a:solidFill>
                <a:latin typeface="Consolas"/>
              </a:rPr>
              <a:t>height</a:t>
            </a:r>
            <a:r>
              <a:rPr lang="en-US" sz="1600" b="1" dirty="0">
                <a:solidFill>
                  <a:srgbClr val="000000"/>
                </a:solidFill>
                <a:latin typeface="Consolas"/>
              </a:rPr>
              <a:t>;</a:t>
            </a:r>
          </a:p>
          <a:p>
            <a:r>
              <a:rPr lang="en-US" sz="1600" b="1" dirty="0" smtClean="0">
                <a:solidFill>
                  <a:srgbClr val="7F0055"/>
                </a:solidFill>
                <a:latin typeface="Consolas"/>
              </a:rPr>
              <a:t>  double</a:t>
            </a:r>
            <a:r>
              <a:rPr lang="en-US" sz="1600" b="1" dirty="0" smtClean="0">
                <a:solidFill>
                  <a:srgbClr val="000000"/>
                </a:solidFill>
                <a:latin typeface="Consolas"/>
              </a:rPr>
              <a:t> </a:t>
            </a:r>
            <a:r>
              <a:rPr lang="en-US" sz="1600" b="1" dirty="0">
                <a:solidFill>
                  <a:srgbClr val="0000C0"/>
                </a:solidFill>
                <a:latin typeface="Consolas"/>
              </a:rPr>
              <a:t>weight</a:t>
            </a:r>
            <a:r>
              <a:rPr lang="en-US" sz="1600" b="1" dirty="0">
                <a:solidFill>
                  <a:srgbClr val="000000"/>
                </a:solidFill>
                <a:latin typeface="Consolas"/>
              </a:rPr>
              <a:t>;</a:t>
            </a: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err="1" smtClean="0">
                <a:solidFill>
                  <a:srgbClr val="000000"/>
                </a:solidFill>
                <a:latin typeface="Consolas"/>
              </a:rPr>
              <a:t>ABMISpreadsheet</a:t>
            </a:r>
            <a:r>
              <a:rPr lang="en-US" sz="1600" b="1" dirty="0" smtClean="0">
                <a:solidFill>
                  <a:srgbClr val="000000"/>
                </a:solidFill>
                <a:latin typeface="Consolas"/>
              </a:rPr>
              <a:t>(</a:t>
            </a:r>
            <a:r>
              <a:rPr lang="en-US" sz="1600" b="1" dirty="0" smtClean="0">
                <a:solidFill>
                  <a:srgbClr val="7F0055"/>
                </a:solidFill>
                <a:latin typeface="Consolas"/>
              </a:rPr>
              <a:t>double</a:t>
            </a:r>
            <a:r>
              <a:rPr lang="en-US" sz="1600" b="1" dirty="0" smtClean="0">
                <a:solidFill>
                  <a:srgbClr val="000000"/>
                </a:solidFill>
                <a:latin typeface="Consolas"/>
              </a:rPr>
              <a:t> </a:t>
            </a:r>
            <a:r>
              <a:rPr lang="en-US" sz="1600" b="1" dirty="0" err="1">
                <a:solidFill>
                  <a:srgbClr val="000000"/>
                </a:solidFill>
                <a:latin typeface="Consolas"/>
              </a:rPr>
              <a:t>theInitialHeight</a:t>
            </a:r>
            <a:r>
              <a:rPr lang="en-US" sz="1600" b="1" dirty="0">
                <a:solidFill>
                  <a:srgbClr val="000000"/>
                </a:solidFill>
                <a:latin typeface="Consolas"/>
              </a:rPr>
              <a:t>, </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theInitialWeight</a:t>
            </a:r>
            <a:r>
              <a:rPr lang="en-US" sz="1600" b="1" dirty="0">
                <a:solidFill>
                  <a:srgbClr val="000000"/>
                </a:solidFill>
                <a:latin typeface="Consolas"/>
              </a:rPr>
              <a:t>) {</a:t>
            </a:r>
          </a:p>
          <a:p>
            <a:r>
              <a:rPr lang="en-US" sz="1600" dirty="0" smtClean="0">
                <a:solidFill>
                  <a:srgbClr val="000000"/>
                </a:solidFill>
                <a:latin typeface="Consolas"/>
              </a:rPr>
              <a:t>    </a:t>
            </a:r>
            <a:r>
              <a:rPr lang="en-US" sz="1600" dirty="0" err="1" smtClean="0">
                <a:solidFill>
                  <a:srgbClr val="000000"/>
                </a:solidFill>
                <a:latin typeface="Consolas"/>
              </a:rPr>
              <a:t>setHeight</a:t>
            </a:r>
            <a:r>
              <a:rPr lang="en-US" sz="1600" dirty="0" smtClean="0">
                <a:solidFill>
                  <a:srgbClr val="000000"/>
                </a:solidFill>
                <a:latin typeface="Consolas"/>
              </a:rPr>
              <a:t>(</a:t>
            </a:r>
            <a:r>
              <a:rPr lang="en-US" sz="1600" dirty="0" err="1" smtClean="0">
                <a:solidFill>
                  <a:srgbClr val="000000"/>
                </a:solidFill>
                <a:latin typeface="Consolas"/>
              </a:rPr>
              <a:t>theInitialHeight</a:t>
            </a:r>
            <a:r>
              <a:rPr lang="en-US" sz="1600" dirty="0">
                <a:solidFill>
                  <a:srgbClr val="000000"/>
                </a:solidFill>
                <a:latin typeface="Consolas"/>
              </a:rPr>
              <a:t>);</a:t>
            </a:r>
          </a:p>
          <a:p>
            <a:r>
              <a:rPr lang="en-US" sz="1600" dirty="0" smtClean="0">
                <a:solidFill>
                  <a:srgbClr val="000000"/>
                </a:solidFill>
                <a:latin typeface="Consolas"/>
              </a:rPr>
              <a:t>    </a:t>
            </a:r>
            <a:r>
              <a:rPr lang="en-US" sz="1600" dirty="0" err="1" smtClean="0">
                <a:solidFill>
                  <a:srgbClr val="000000"/>
                </a:solidFill>
                <a:latin typeface="Consolas"/>
              </a:rPr>
              <a:t>setWeight</a:t>
            </a:r>
            <a:r>
              <a:rPr lang="en-US" sz="1600" dirty="0" smtClean="0">
                <a:solidFill>
                  <a:srgbClr val="000000"/>
                </a:solidFill>
                <a:latin typeface="Consolas"/>
              </a:rPr>
              <a:t>(</a:t>
            </a:r>
            <a:r>
              <a:rPr lang="en-US" sz="1600" dirty="0" err="1" smtClean="0">
                <a:solidFill>
                  <a:srgbClr val="000000"/>
                </a:solidFill>
                <a:latin typeface="Consolas"/>
              </a:rPr>
              <a:t>theInitialWeight</a:t>
            </a:r>
            <a:r>
              <a:rPr lang="en-US" sz="1600"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getWeight</a:t>
            </a:r>
            <a:r>
              <a:rPr lang="en-US" sz="1600" b="1" dirty="0">
                <a:solidFill>
                  <a:srgbClr val="000000"/>
                </a:solidFill>
                <a:latin typeface="Consolas"/>
              </a:rPr>
              <a:t>() {</a:t>
            </a:r>
          </a:p>
          <a:p>
            <a:r>
              <a:rPr lang="en-US" sz="1600" b="1" dirty="0" smtClean="0">
                <a:solidFill>
                  <a:srgbClr val="7F0055"/>
                </a:solidFill>
                <a:latin typeface="Consolas"/>
              </a:rPr>
              <a:t>    return</a:t>
            </a:r>
            <a:r>
              <a:rPr lang="en-US" sz="1600" b="1" dirty="0" smtClean="0">
                <a:solidFill>
                  <a:srgbClr val="000000"/>
                </a:solidFill>
                <a:latin typeface="Consolas"/>
              </a:rPr>
              <a:t> </a:t>
            </a:r>
            <a:r>
              <a:rPr lang="en-US" sz="1600" b="1" dirty="0">
                <a:solidFill>
                  <a:srgbClr val="0000C0"/>
                </a:solidFill>
                <a:latin typeface="Consolas"/>
              </a:rPr>
              <a:t>weight</a:t>
            </a:r>
            <a:r>
              <a:rPr lang="en-US" sz="1600" b="1"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void</a:t>
            </a:r>
            <a:r>
              <a:rPr lang="en-US" sz="1600" b="1" dirty="0">
                <a:solidFill>
                  <a:srgbClr val="000000"/>
                </a:solidFill>
                <a:latin typeface="Consolas"/>
              </a:rPr>
              <a:t> </a:t>
            </a:r>
            <a:r>
              <a:rPr lang="en-US" sz="1600" b="1" dirty="0" err="1">
                <a:solidFill>
                  <a:srgbClr val="000000"/>
                </a:solidFill>
                <a:latin typeface="Consolas"/>
              </a:rPr>
              <a:t>setWeight</a:t>
            </a:r>
            <a:r>
              <a:rPr lang="en-US" sz="1600" b="1" dirty="0">
                <a:solidFill>
                  <a:srgbClr val="000000"/>
                </a:solidFill>
                <a:latin typeface="Consolas"/>
              </a:rPr>
              <a:t>(</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newWeight</a:t>
            </a:r>
            <a:r>
              <a:rPr lang="en-US" sz="1600" b="1" dirty="0">
                <a:solidFill>
                  <a:srgbClr val="000000"/>
                </a:solidFill>
                <a:latin typeface="Consolas"/>
              </a:rPr>
              <a:t>) {</a:t>
            </a:r>
          </a:p>
          <a:p>
            <a:r>
              <a:rPr lang="en-US" sz="1600" dirty="0" smtClean="0">
                <a:solidFill>
                  <a:srgbClr val="0000C0"/>
                </a:solidFill>
                <a:latin typeface="Consolas"/>
              </a:rPr>
              <a:t>    weight</a:t>
            </a:r>
            <a:r>
              <a:rPr lang="en-US" sz="1600" dirty="0" smtClean="0">
                <a:solidFill>
                  <a:srgbClr val="000000"/>
                </a:solidFill>
                <a:latin typeface="Consolas"/>
              </a:rPr>
              <a:t> </a:t>
            </a:r>
            <a:r>
              <a:rPr lang="en-US" sz="1600" dirty="0">
                <a:solidFill>
                  <a:srgbClr val="000000"/>
                </a:solidFill>
                <a:latin typeface="Consolas"/>
              </a:rPr>
              <a:t>= </a:t>
            </a:r>
            <a:r>
              <a:rPr lang="en-US" sz="1600" dirty="0" err="1">
                <a:solidFill>
                  <a:srgbClr val="000000"/>
                </a:solidFill>
                <a:latin typeface="Consolas"/>
              </a:rPr>
              <a:t>newWeight</a:t>
            </a:r>
            <a:r>
              <a:rPr lang="en-US" sz="1600"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getHeight</a:t>
            </a:r>
            <a:r>
              <a:rPr lang="en-US" sz="1600" b="1" dirty="0">
                <a:solidFill>
                  <a:srgbClr val="000000"/>
                </a:solidFill>
                <a:latin typeface="Consolas"/>
              </a:rPr>
              <a:t>() {</a:t>
            </a:r>
          </a:p>
          <a:p>
            <a:r>
              <a:rPr lang="en-US" sz="1600" b="1" dirty="0" smtClean="0">
                <a:solidFill>
                  <a:srgbClr val="7F0055"/>
                </a:solidFill>
                <a:latin typeface="Consolas"/>
              </a:rPr>
              <a:t>    return</a:t>
            </a:r>
            <a:r>
              <a:rPr lang="en-US" sz="1600" b="1" dirty="0" smtClean="0">
                <a:solidFill>
                  <a:srgbClr val="000000"/>
                </a:solidFill>
                <a:latin typeface="Consolas"/>
              </a:rPr>
              <a:t> </a:t>
            </a:r>
            <a:r>
              <a:rPr lang="en-US" sz="1600" b="1" dirty="0">
                <a:solidFill>
                  <a:srgbClr val="0000C0"/>
                </a:solidFill>
                <a:latin typeface="Consolas"/>
              </a:rPr>
              <a:t>height</a:t>
            </a:r>
            <a:r>
              <a:rPr lang="en-US" sz="1600" b="1"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void</a:t>
            </a:r>
            <a:r>
              <a:rPr lang="en-US" sz="1600" b="1" dirty="0">
                <a:solidFill>
                  <a:srgbClr val="000000"/>
                </a:solidFill>
                <a:latin typeface="Consolas"/>
              </a:rPr>
              <a:t> </a:t>
            </a:r>
            <a:r>
              <a:rPr lang="en-US" sz="1600" b="1" dirty="0" err="1">
                <a:solidFill>
                  <a:srgbClr val="000000"/>
                </a:solidFill>
                <a:latin typeface="Consolas"/>
              </a:rPr>
              <a:t>setHeight</a:t>
            </a:r>
            <a:r>
              <a:rPr lang="en-US" sz="1600" b="1" dirty="0">
                <a:solidFill>
                  <a:srgbClr val="000000"/>
                </a:solidFill>
                <a:latin typeface="Consolas"/>
              </a:rPr>
              <a:t>(</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newHeight</a:t>
            </a:r>
            <a:r>
              <a:rPr lang="en-US" sz="1600" b="1" dirty="0">
                <a:solidFill>
                  <a:srgbClr val="000000"/>
                </a:solidFill>
                <a:latin typeface="Consolas"/>
              </a:rPr>
              <a:t>) {</a:t>
            </a:r>
          </a:p>
          <a:p>
            <a:r>
              <a:rPr lang="en-US" sz="1600" dirty="0" smtClean="0">
                <a:solidFill>
                  <a:srgbClr val="0000C0"/>
                </a:solidFill>
                <a:latin typeface="Consolas"/>
              </a:rPr>
              <a:t>    height</a:t>
            </a:r>
            <a:r>
              <a:rPr lang="en-US" sz="1600" dirty="0" smtClean="0">
                <a:solidFill>
                  <a:srgbClr val="000000"/>
                </a:solidFill>
                <a:latin typeface="Consolas"/>
              </a:rPr>
              <a:t> </a:t>
            </a:r>
            <a:r>
              <a:rPr lang="en-US" sz="1600" dirty="0">
                <a:solidFill>
                  <a:srgbClr val="000000"/>
                </a:solidFill>
                <a:latin typeface="Consolas"/>
              </a:rPr>
              <a:t>= </a:t>
            </a:r>
            <a:r>
              <a:rPr lang="en-US" sz="1600" dirty="0" err="1">
                <a:solidFill>
                  <a:srgbClr val="000000"/>
                </a:solidFill>
                <a:latin typeface="Consolas"/>
              </a:rPr>
              <a:t>newHeight</a:t>
            </a:r>
            <a:r>
              <a:rPr lang="en-US" sz="1600"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b="1" dirty="0" smtClean="0">
                <a:solidFill>
                  <a:srgbClr val="7F0055"/>
                </a:solidFill>
                <a:latin typeface="Consolas"/>
              </a:rPr>
              <a:t>  public</a:t>
            </a:r>
            <a:r>
              <a:rPr lang="en-US" sz="1600" b="1" dirty="0" smtClean="0">
                <a:solidFill>
                  <a:srgbClr val="000000"/>
                </a:solidFill>
                <a:latin typeface="Consolas"/>
              </a:rPr>
              <a:t> </a:t>
            </a:r>
            <a:r>
              <a:rPr lang="en-US" sz="1600" b="1" dirty="0">
                <a:solidFill>
                  <a:srgbClr val="7F0055"/>
                </a:solidFill>
                <a:latin typeface="Consolas"/>
              </a:rPr>
              <a:t>double</a:t>
            </a:r>
            <a:r>
              <a:rPr lang="en-US" sz="1600" b="1" dirty="0">
                <a:solidFill>
                  <a:srgbClr val="000000"/>
                </a:solidFill>
                <a:latin typeface="Consolas"/>
              </a:rPr>
              <a:t> </a:t>
            </a:r>
            <a:r>
              <a:rPr lang="en-US" sz="1600" b="1" dirty="0" err="1">
                <a:solidFill>
                  <a:srgbClr val="000000"/>
                </a:solidFill>
                <a:latin typeface="Consolas"/>
              </a:rPr>
              <a:t>getBMI</a:t>
            </a:r>
            <a:r>
              <a:rPr lang="en-US" sz="1600" b="1" dirty="0">
                <a:solidFill>
                  <a:srgbClr val="000000"/>
                </a:solidFill>
                <a:latin typeface="Consolas"/>
              </a:rPr>
              <a:t>() {</a:t>
            </a:r>
          </a:p>
          <a:p>
            <a:r>
              <a:rPr lang="en-US" sz="1600" b="1" dirty="0" smtClean="0">
                <a:solidFill>
                  <a:srgbClr val="7F0055"/>
                </a:solidFill>
                <a:latin typeface="Consolas"/>
              </a:rPr>
              <a:t>    return</a:t>
            </a:r>
            <a:r>
              <a:rPr lang="en-US" sz="1600" b="1" dirty="0" smtClean="0">
                <a:solidFill>
                  <a:srgbClr val="000000"/>
                </a:solidFill>
                <a:latin typeface="Consolas"/>
              </a:rPr>
              <a:t> </a:t>
            </a:r>
            <a:r>
              <a:rPr lang="en-US" sz="1600" b="1" dirty="0">
                <a:solidFill>
                  <a:srgbClr val="0000C0"/>
                </a:solidFill>
                <a:latin typeface="Consolas"/>
              </a:rPr>
              <a:t>weight</a:t>
            </a:r>
            <a:r>
              <a:rPr lang="en-US" sz="1600" b="1" dirty="0">
                <a:solidFill>
                  <a:srgbClr val="000000"/>
                </a:solidFill>
                <a:latin typeface="Consolas"/>
              </a:rPr>
              <a:t>/(</a:t>
            </a:r>
            <a:r>
              <a:rPr lang="en-US" sz="1600" b="1" dirty="0">
                <a:solidFill>
                  <a:srgbClr val="0000C0"/>
                </a:solidFill>
                <a:latin typeface="Consolas"/>
              </a:rPr>
              <a:t>height</a:t>
            </a:r>
            <a:r>
              <a:rPr lang="en-US" sz="1600" b="1" dirty="0">
                <a:solidFill>
                  <a:srgbClr val="000000"/>
                </a:solidFill>
                <a:latin typeface="Consolas"/>
              </a:rPr>
              <a:t>*</a:t>
            </a:r>
            <a:r>
              <a:rPr lang="en-US" sz="1600" b="1" dirty="0">
                <a:solidFill>
                  <a:srgbClr val="0000C0"/>
                </a:solidFill>
                <a:latin typeface="Consolas"/>
              </a:rPr>
              <a:t>height</a:t>
            </a:r>
            <a:r>
              <a:rPr lang="en-US" sz="1600" b="1" dirty="0">
                <a:solidFill>
                  <a:srgbClr val="000000"/>
                </a:solidFill>
                <a:latin typeface="Consolas"/>
              </a:rPr>
              <a:t>);</a:t>
            </a:r>
          </a:p>
          <a:p>
            <a:r>
              <a:rPr lang="en-US" sz="1600" dirty="0" smtClean="0">
                <a:solidFill>
                  <a:srgbClr val="000000"/>
                </a:solidFill>
                <a:latin typeface="Consolas"/>
              </a:rPr>
              <a:t>  }</a:t>
            </a:r>
            <a:endParaRPr lang="en-US" sz="1600" dirty="0">
              <a:solidFill>
                <a:srgbClr val="000000"/>
              </a:solidFill>
              <a:latin typeface="Consolas"/>
            </a:endParaRPr>
          </a:p>
          <a:p>
            <a:r>
              <a:rPr lang="en-US" sz="1600" dirty="0">
                <a:solidFill>
                  <a:srgbClr val="000000"/>
                </a:solidFill>
                <a:latin typeface="Consolas"/>
              </a:rPr>
              <a:t>}</a:t>
            </a:r>
            <a:endParaRPr lang="en-US" sz="1600" dirty="0"/>
          </a:p>
        </p:txBody>
      </p:sp>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300174948"/>
      </p:ext>
    </p:extLst>
  </p:cSld>
  <p:clrMapOvr>
    <a:masterClrMapping/>
  </p:clrMapOvr>
  <mc:AlternateContent xmlns:mc="http://schemas.openxmlformats.org/markup-compatibility/2006" xmlns:p14="http://schemas.microsoft.com/office/powerpoint/2010/main">
    <mc:Choice Requires="p14">
      <p:transition spd="slow" p14:dur="2000" advTm="2784"/>
    </mc:Choice>
    <mc:Fallback xmlns="">
      <p:transition spd="slow" advTm="27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74638"/>
            <a:ext cx="8229600" cy="792162"/>
          </a:xfrm>
        </p:spPr>
        <p:txBody>
          <a:bodyPr>
            <a:normAutofit fontScale="90000"/>
          </a:bodyPr>
          <a:lstStyle/>
          <a:p>
            <a:r>
              <a:rPr lang="en-US" dirty="0" smtClean="0"/>
              <a:t>Standard Single fine-grained update method</a:t>
            </a:r>
            <a:endParaRPr lang="en-US" dirty="0"/>
          </a:p>
        </p:txBody>
      </p:sp>
      <p:sp>
        <p:nvSpPr>
          <p:cNvPr id="7" name="Rectangle 6"/>
          <p:cNvSpPr/>
          <p:nvPr/>
        </p:nvSpPr>
        <p:spPr>
          <a:xfrm>
            <a:off x="304800" y="960438"/>
            <a:ext cx="8199438" cy="589756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endParaRPr lang="en-US" sz="1600" b="1" dirty="0" smtClean="0">
              <a:solidFill>
                <a:srgbClr val="7F0055"/>
              </a:solidFill>
              <a:latin typeface="Courier New"/>
            </a:endParaRPr>
          </a:p>
          <a:p>
            <a:r>
              <a:rPr lang="en-US" sz="1400" b="1" dirty="0">
                <a:solidFill>
                  <a:srgbClr val="7F0055"/>
                </a:solidFill>
                <a:latin typeface="Courier New"/>
              </a:rPr>
              <a:t>import</a:t>
            </a:r>
            <a:r>
              <a:rPr lang="en-US" sz="1400" b="1" dirty="0">
                <a:solidFill>
                  <a:srgbClr val="000000"/>
                </a:solidFill>
                <a:latin typeface="Courier New"/>
              </a:rPr>
              <a:t> </a:t>
            </a:r>
            <a:r>
              <a:rPr lang="en-US" sz="1400" b="1" dirty="0" err="1">
                <a:solidFill>
                  <a:srgbClr val="000000"/>
                </a:solidFill>
                <a:latin typeface="Courier New"/>
              </a:rPr>
              <a:t>java.beans.PropertyChangeEvent</a:t>
            </a:r>
            <a:r>
              <a:rPr lang="en-US" sz="1400" b="1" dirty="0">
                <a:solidFill>
                  <a:srgbClr val="000000"/>
                </a:solidFill>
                <a:latin typeface="Courier New"/>
              </a:rPr>
              <a:t>;</a:t>
            </a:r>
          </a:p>
          <a:p>
            <a:r>
              <a:rPr lang="en-US" sz="1400" b="1" dirty="0">
                <a:solidFill>
                  <a:srgbClr val="7F0055"/>
                </a:solidFill>
                <a:latin typeface="Courier New"/>
              </a:rPr>
              <a:t>import</a:t>
            </a:r>
            <a:r>
              <a:rPr lang="en-US" sz="1400" b="1" dirty="0">
                <a:solidFill>
                  <a:srgbClr val="000000"/>
                </a:solidFill>
                <a:latin typeface="Courier New"/>
              </a:rPr>
              <a:t> </a:t>
            </a:r>
            <a:r>
              <a:rPr lang="en-US" sz="1400" b="1" dirty="0" err="1">
                <a:solidFill>
                  <a:srgbClr val="000000"/>
                </a:solidFill>
                <a:latin typeface="Courier New"/>
              </a:rPr>
              <a:t>java.beans.PropertyChangeListener</a:t>
            </a:r>
            <a:r>
              <a:rPr lang="en-US" sz="1400" b="1" dirty="0" smtClean="0">
                <a:solidFill>
                  <a:srgbClr val="000000"/>
                </a:solidFill>
                <a:latin typeface="Courier New"/>
              </a:rPr>
              <a:t>;</a:t>
            </a:r>
          </a:p>
          <a:p>
            <a:r>
              <a:rPr lang="en-US" sz="1400" b="1" dirty="0" smtClean="0">
                <a:solidFill>
                  <a:srgbClr val="7F0055"/>
                </a:solidFill>
                <a:latin typeface="Courier New"/>
              </a:rPr>
              <a:t>import</a:t>
            </a:r>
            <a:r>
              <a:rPr lang="en-US" sz="1400" b="1" dirty="0" smtClean="0">
                <a:solidFill>
                  <a:srgbClr val="000000"/>
                </a:solidFill>
                <a:latin typeface="Courier New"/>
              </a:rPr>
              <a:t> </a:t>
            </a:r>
            <a:r>
              <a:rPr lang="en-US" sz="1400" b="1" dirty="0" err="1" smtClean="0">
                <a:solidFill>
                  <a:srgbClr val="000000"/>
                </a:solidFill>
                <a:latin typeface="Courier New"/>
              </a:rPr>
              <a:t>util.annotations.ObserverRegisterer</a:t>
            </a:r>
            <a:r>
              <a:rPr lang="en-US" sz="1400" b="1" dirty="0" smtClean="0">
                <a:solidFill>
                  <a:srgbClr val="000000"/>
                </a:solidFill>
                <a:latin typeface="Courier New"/>
              </a:rPr>
              <a:t>;</a:t>
            </a:r>
          </a:p>
          <a:p>
            <a:r>
              <a:rPr lang="en-US" sz="1400" b="1" dirty="0" smtClean="0">
                <a:solidFill>
                  <a:srgbClr val="7F0055"/>
                </a:solidFill>
                <a:latin typeface="Courier New"/>
              </a:rPr>
              <a:t>import</a:t>
            </a:r>
            <a:r>
              <a:rPr lang="en-US" sz="1400" b="1" dirty="0" smtClean="0">
                <a:solidFill>
                  <a:srgbClr val="000000"/>
                </a:solidFill>
                <a:latin typeface="Courier New"/>
              </a:rPr>
              <a:t> </a:t>
            </a:r>
            <a:r>
              <a:rPr lang="en-US" sz="1400" b="1" dirty="0" err="1">
                <a:solidFill>
                  <a:srgbClr val="000000"/>
                </a:solidFill>
                <a:latin typeface="Courier New"/>
              </a:rPr>
              <a:t>util.annotations.ObserverTypes</a:t>
            </a:r>
            <a:r>
              <a:rPr lang="en-US" sz="1400" b="1" dirty="0">
                <a:solidFill>
                  <a:srgbClr val="000000"/>
                </a:solidFill>
                <a:latin typeface="Courier New"/>
              </a:rPr>
              <a:t>;</a:t>
            </a:r>
          </a:p>
          <a:p>
            <a:r>
              <a:rPr lang="en-US" sz="1400" b="1" dirty="0">
                <a:solidFill>
                  <a:srgbClr val="7F0055"/>
                </a:solidFill>
                <a:latin typeface="Courier New"/>
              </a:rPr>
              <a:t>import</a:t>
            </a:r>
            <a:r>
              <a:rPr lang="en-US" sz="1400" b="1" dirty="0">
                <a:solidFill>
                  <a:srgbClr val="000000"/>
                </a:solidFill>
                <a:latin typeface="Courier New"/>
              </a:rPr>
              <a:t> </a:t>
            </a:r>
            <a:r>
              <a:rPr lang="en-US" sz="1400" b="1" dirty="0" err="1">
                <a:solidFill>
                  <a:srgbClr val="000000"/>
                </a:solidFill>
                <a:latin typeface="Courier New"/>
              </a:rPr>
              <a:t>util.models.PropertyListenerRegisterer</a:t>
            </a:r>
            <a:r>
              <a:rPr lang="en-US" sz="1400" b="1" dirty="0" smtClean="0">
                <a:solidFill>
                  <a:srgbClr val="000000"/>
                </a:solidFill>
                <a:latin typeface="Courier New"/>
              </a:rPr>
              <a:t>;</a:t>
            </a:r>
            <a:endParaRPr lang="en-US" sz="1400" b="1" dirty="0" smtClean="0"/>
          </a:p>
          <a:p>
            <a:r>
              <a:rPr lang="en-US" sz="1400" b="1" dirty="0" smtClean="0">
                <a:solidFill>
                  <a:srgbClr val="7F0055"/>
                </a:solidFill>
                <a:latin typeface="Courier New"/>
              </a:rPr>
              <a:t>public</a:t>
            </a:r>
            <a:r>
              <a:rPr lang="en-US" sz="1400" b="1" dirty="0" smtClean="0">
                <a:solidFill>
                  <a:srgbClr val="000000"/>
                </a:solidFill>
                <a:latin typeface="Courier New"/>
              </a:rPr>
              <a:t> </a:t>
            </a:r>
            <a:r>
              <a:rPr lang="en-US" sz="1400" b="1" dirty="0">
                <a:solidFill>
                  <a:srgbClr val="7F0055"/>
                </a:solidFill>
                <a:latin typeface="Courier New"/>
              </a:rPr>
              <a:t>class</a:t>
            </a:r>
            <a:r>
              <a:rPr lang="en-US" sz="1400" b="1" dirty="0">
                <a:solidFill>
                  <a:srgbClr val="000000"/>
                </a:solidFill>
                <a:latin typeface="Courier New"/>
              </a:rPr>
              <a:t> </a:t>
            </a:r>
            <a:r>
              <a:rPr lang="en-US" sz="1400" b="1" dirty="0" err="1">
                <a:solidFill>
                  <a:srgbClr val="000000"/>
                </a:solidFill>
                <a:latin typeface="Courier New"/>
              </a:rPr>
              <a:t>AnObservableBMISpreadsheet</a:t>
            </a:r>
            <a:r>
              <a:rPr lang="en-US" sz="1400" b="1" dirty="0">
                <a:solidFill>
                  <a:srgbClr val="000000"/>
                </a:solidFill>
                <a:latin typeface="Courier New"/>
              </a:rPr>
              <a:t> </a:t>
            </a:r>
            <a:endParaRPr lang="en-US" sz="1400" b="1"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smtClean="0">
                <a:solidFill>
                  <a:srgbClr val="7F0055"/>
                </a:solidFill>
                <a:latin typeface="Courier New"/>
              </a:rPr>
              <a:t>implements</a:t>
            </a:r>
            <a:r>
              <a:rPr lang="en-US" sz="1400" b="1" dirty="0" smtClean="0">
                <a:solidFill>
                  <a:srgbClr val="000000"/>
                </a:solidFill>
                <a:latin typeface="Courier New"/>
              </a:rPr>
              <a:t>  </a:t>
            </a:r>
            <a:r>
              <a:rPr lang="en-US" sz="1400" b="1" dirty="0" err="1" smtClean="0">
                <a:solidFill>
                  <a:srgbClr val="000000"/>
                </a:solidFill>
                <a:latin typeface="Courier New"/>
              </a:rPr>
              <a:t>BMISpreadsheet</a:t>
            </a:r>
            <a:r>
              <a:rPr lang="en-US" sz="1400" b="1" dirty="0">
                <a:solidFill>
                  <a:srgbClr val="000000"/>
                </a:solidFill>
                <a:latin typeface="Courier New"/>
              </a:rPr>
              <a:t>, </a:t>
            </a:r>
            <a:r>
              <a:rPr lang="en-US" sz="1400" b="1" dirty="0" err="1">
                <a:solidFill>
                  <a:srgbClr val="000000"/>
                </a:solidFill>
                <a:latin typeface="Courier New"/>
              </a:rPr>
              <a:t>PropertyListenerRegisterer</a:t>
            </a:r>
            <a:r>
              <a:rPr lang="en-US" sz="1400" b="1" dirty="0">
                <a:solidFill>
                  <a:srgbClr val="000000"/>
                </a:solidFill>
                <a:latin typeface="Courier New"/>
              </a:rPr>
              <a:t> {</a:t>
            </a:r>
          </a:p>
          <a:p>
            <a:r>
              <a:rPr lang="en-US" sz="1400" dirty="0" smtClean="0">
                <a:solidFill>
                  <a:srgbClr val="000000"/>
                </a:solidFill>
                <a:latin typeface="Courier New"/>
              </a:rPr>
              <a:t>  </a:t>
            </a:r>
            <a:r>
              <a:rPr lang="en-US" sz="1400" dirty="0" err="1" smtClean="0">
                <a:solidFill>
                  <a:srgbClr val="000000"/>
                </a:solidFill>
                <a:latin typeface="Courier New"/>
              </a:rPr>
              <a:t>PropertyListenerSupport</a:t>
            </a:r>
            <a:r>
              <a:rPr lang="en-US" sz="1400" dirty="0" smtClean="0">
                <a:solidFill>
                  <a:srgbClr val="000000"/>
                </a:solidFill>
                <a:latin typeface="Courier New"/>
              </a:rPr>
              <a:t> </a:t>
            </a:r>
            <a:r>
              <a:rPr lang="en-US" sz="1400" dirty="0" err="1">
                <a:solidFill>
                  <a:srgbClr val="0000C0"/>
                </a:solidFill>
                <a:latin typeface="Courier New"/>
              </a:rPr>
              <a:t>propertyListenerSupport</a:t>
            </a:r>
            <a:r>
              <a:rPr lang="en-US" sz="1400" dirty="0">
                <a:solidFill>
                  <a:srgbClr val="000000"/>
                </a:solidFill>
                <a:latin typeface="Courier New"/>
              </a:rPr>
              <a:t> = </a:t>
            </a:r>
            <a:endParaRPr lang="en-US" sz="1400" dirty="0" smtClean="0">
              <a:solidFill>
                <a:srgbClr val="000000"/>
              </a:solidFill>
              <a:latin typeface="Courier New"/>
            </a:endParaRPr>
          </a:p>
          <a:p>
            <a:r>
              <a:rPr lang="en-US" sz="1400" b="1" dirty="0" smtClean="0">
                <a:solidFill>
                  <a:srgbClr val="000000"/>
                </a:solidFill>
                <a:latin typeface="Courier New"/>
              </a:rPr>
              <a:t>         </a:t>
            </a:r>
            <a:r>
              <a:rPr lang="en-US" sz="1400" b="1" dirty="0" smtClean="0">
                <a:solidFill>
                  <a:srgbClr val="7F0055"/>
                </a:solidFill>
                <a:latin typeface="Courier New"/>
              </a:rPr>
              <a:t>new</a:t>
            </a:r>
            <a:r>
              <a:rPr lang="en-US" sz="1400" b="1" dirty="0" smtClean="0">
                <a:solidFill>
                  <a:srgbClr val="000000"/>
                </a:solidFill>
                <a:latin typeface="Courier New"/>
              </a:rPr>
              <a:t> </a:t>
            </a:r>
            <a:r>
              <a:rPr lang="en-US" sz="1400" b="1" dirty="0" err="1" smtClean="0">
                <a:solidFill>
                  <a:srgbClr val="000000"/>
                </a:solidFill>
                <a:latin typeface="Courier New"/>
              </a:rPr>
              <a:t>APropertyListenerSupport</a:t>
            </a:r>
            <a:r>
              <a:rPr lang="en-US" sz="1400" b="1" dirty="0" smtClean="0">
                <a:solidFill>
                  <a:srgbClr val="000000"/>
                </a:solidFill>
                <a:latin typeface="Courier New"/>
              </a:rPr>
              <a:t>();</a:t>
            </a:r>
          </a:p>
          <a:p>
            <a:endParaRPr lang="en-US" sz="1400" b="1"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dirty="0">
                <a:solidFill>
                  <a:srgbClr val="646464"/>
                </a:solidFill>
                <a:latin typeface="Courier New"/>
              </a:rPr>
              <a:t>@</a:t>
            </a:r>
            <a:r>
              <a:rPr lang="en-US" sz="1400" dirty="0" err="1">
                <a:solidFill>
                  <a:srgbClr val="646464"/>
                </a:solidFill>
                <a:latin typeface="Courier New"/>
              </a:rPr>
              <a:t>ObserverRegisterer</a:t>
            </a:r>
            <a:r>
              <a:rPr lang="en-US" sz="1400" dirty="0">
                <a:solidFill>
                  <a:srgbClr val="000000"/>
                </a:solidFill>
                <a:latin typeface="Courier New"/>
              </a:rPr>
              <a:t>(</a:t>
            </a:r>
            <a:r>
              <a:rPr lang="en-US" sz="1400" dirty="0" err="1">
                <a:solidFill>
                  <a:srgbClr val="000000"/>
                </a:solidFill>
                <a:latin typeface="Courier New"/>
              </a:rPr>
              <a:t>ObserverTypes.</a:t>
            </a:r>
            <a:r>
              <a:rPr lang="en-US" sz="1400" i="1" dirty="0" err="1">
                <a:solidFill>
                  <a:srgbClr val="0000C0"/>
                </a:solidFill>
                <a:latin typeface="Courier New"/>
              </a:rPr>
              <a:t>PROPERTY_LISTENER</a:t>
            </a:r>
            <a:r>
              <a:rPr lang="en-US" sz="1400" i="1" dirty="0" smtClean="0">
                <a:solidFill>
                  <a:srgbClr val="000000"/>
                </a:solidFill>
                <a:latin typeface="Courier New"/>
              </a:rPr>
              <a:t>)</a:t>
            </a:r>
            <a:endParaRPr lang="en-US" sz="1400" b="1" dirty="0" smtClean="0">
              <a:solidFill>
                <a:srgbClr val="000000"/>
              </a:solidFill>
              <a:latin typeface="Courier New"/>
            </a:endParaRP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smtClean="0">
                <a:solidFill>
                  <a:srgbClr val="7F0055"/>
                </a:solidFill>
                <a:latin typeface="Courier New"/>
              </a:rPr>
              <a:t>public</a:t>
            </a:r>
            <a:r>
              <a:rPr lang="en-US" sz="1400" b="1" dirty="0" smtClean="0">
                <a:solidFill>
                  <a:srgbClr val="000000"/>
                </a:solidFill>
                <a:latin typeface="Courier New"/>
              </a:rPr>
              <a:t> </a:t>
            </a:r>
            <a:r>
              <a:rPr lang="en-US" sz="1400" b="1" dirty="0">
                <a:solidFill>
                  <a:srgbClr val="7F0055"/>
                </a:solidFill>
                <a:latin typeface="Courier New"/>
              </a:rPr>
              <a:t>void</a:t>
            </a:r>
            <a:r>
              <a:rPr lang="en-US" sz="1400" b="1" dirty="0">
                <a:solidFill>
                  <a:srgbClr val="000000"/>
                </a:solidFill>
                <a:latin typeface="Courier New"/>
              </a:rPr>
              <a:t> </a:t>
            </a:r>
            <a:r>
              <a:rPr lang="en-US" sz="1400" b="1" dirty="0" err="1">
                <a:solidFill>
                  <a:srgbClr val="000000"/>
                </a:solidFill>
                <a:latin typeface="Courier New"/>
              </a:rPr>
              <a:t>addPropertyChangeListener</a:t>
            </a:r>
            <a:r>
              <a:rPr lang="en-US" sz="1400" b="1" dirty="0" smtClean="0">
                <a:solidFill>
                  <a:srgbClr val="000000"/>
                </a:solidFill>
                <a:latin typeface="Courier New"/>
              </a:rPr>
              <a:t>(</a:t>
            </a: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err="1" smtClean="0">
                <a:solidFill>
                  <a:srgbClr val="000000"/>
                </a:solidFill>
                <a:latin typeface="Courier New"/>
              </a:rPr>
              <a:t>PropertyChangeListener</a:t>
            </a:r>
            <a:r>
              <a:rPr lang="en-US" sz="1400" b="1" dirty="0" smtClean="0">
                <a:solidFill>
                  <a:srgbClr val="000000"/>
                </a:solidFill>
                <a:latin typeface="Courier New"/>
              </a:rPr>
              <a:t> </a:t>
            </a:r>
            <a:r>
              <a:rPr lang="en-US" sz="1400" b="1" dirty="0">
                <a:solidFill>
                  <a:srgbClr val="000000"/>
                </a:solidFill>
                <a:latin typeface="Courier New"/>
              </a:rPr>
              <a:t>listener) {</a:t>
            </a:r>
          </a:p>
          <a:p>
            <a:r>
              <a:rPr lang="en-US" sz="1400" dirty="0" smtClean="0">
                <a:solidFill>
                  <a:srgbClr val="0000C0"/>
                </a:solidFill>
                <a:latin typeface="Courier New"/>
              </a:rPr>
              <a:t>    </a:t>
            </a:r>
            <a:r>
              <a:rPr lang="en-US" sz="1400" dirty="0" err="1" smtClean="0">
                <a:solidFill>
                  <a:srgbClr val="0000C0"/>
                </a:solidFill>
                <a:latin typeface="Courier New"/>
              </a:rPr>
              <a:t>propertyListenerSupport</a:t>
            </a:r>
            <a:r>
              <a:rPr lang="en-US" sz="1400" dirty="0" err="1" smtClean="0">
                <a:solidFill>
                  <a:srgbClr val="000000"/>
                </a:solidFill>
                <a:latin typeface="Courier New"/>
              </a:rPr>
              <a:t>.addElement</a:t>
            </a:r>
            <a:r>
              <a:rPr lang="en-US" sz="1400" dirty="0" smtClean="0">
                <a:solidFill>
                  <a:srgbClr val="000000"/>
                </a:solidFill>
                <a:latin typeface="Courier New"/>
              </a:rPr>
              <a:t>(listener);</a:t>
            </a:r>
            <a:endParaRPr lang="en-US" sz="1400" dirty="0">
              <a:latin typeface="Courier New"/>
            </a:endParaRPr>
          </a:p>
          <a:p>
            <a:r>
              <a:rPr lang="en-US" sz="1400" dirty="0" smtClean="0">
                <a:solidFill>
                  <a:srgbClr val="000000"/>
                </a:solidFill>
                <a:latin typeface="Courier New"/>
              </a:rPr>
              <a:t>  }</a:t>
            </a:r>
            <a:endParaRPr lang="en-US" sz="1400" dirty="0">
              <a:solidFill>
                <a:srgbClr val="000000"/>
              </a:solidFill>
              <a:latin typeface="Courier New"/>
            </a:endParaRPr>
          </a:p>
          <a:p>
            <a:r>
              <a:rPr lang="en-US" sz="1400" b="1" dirty="0" smtClean="0">
                <a:solidFill>
                  <a:srgbClr val="000000"/>
                </a:solidFill>
                <a:latin typeface="Courier New"/>
              </a:rPr>
              <a:t>  …</a:t>
            </a:r>
            <a:endParaRPr lang="en-US" sz="1400" b="1" dirty="0">
              <a:solidFill>
                <a:srgbClr val="000000"/>
              </a:solidFill>
              <a:latin typeface="Courier New"/>
            </a:endParaRPr>
          </a:p>
          <a:p>
            <a:r>
              <a:rPr lang="en-US" sz="1400" b="1" dirty="0">
                <a:solidFill>
                  <a:srgbClr val="7F0055"/>
                </a:solidFill>
                <a:latin typeface="Courier New"/>
              </a:rPr>
              <a:t>  public</a:t>
            </a:r>
            <a:r>
              <a:rPr lang="en-US" sz="1400" b="1" dirty="0">
                <a:solidFill>
                  <a:srgbClr val="000000"/>
                </a:solidFill>
                <a:latin typeface="Courier New"/>
              </a:rPr>
              <a:t> </a:t>
            </a:r>
            <a:r>
              <a:rPr lang="en-US" sz="1400" b="1" dirty="0">
                <a:solidFill>
                  <a:srgbClr val="7F0055"/>
                </a:solidFill>
                <a:latin typeface="Courier New"/>
              </a:rPr>
              <a:t>void</a:t>
            </a:r>
            <a:r>
              <a:rPr lang="en-US" sz="1400" b="1" dirty="0">
                <a:solidFill>
                  <a:srgbClr val="000000"/>
                </a:solidFill>
                <a:latin typeface="Courier New"/>
              </a:rPr>
              <a:t> </a:t>
            </a:r>
            <a:r>
              <a:rPr lang="en-US" sz="1400" b="1" dirty="0" err="1">
                <a:solidFill>
                  <a:srgbClr val="000000"/>
                </a:solidFill>
                <a:latin typeface="Courier New"/>
              </a:rPr>
              <a:t>setWeight</a:t>
            </a:r>
            <a:r>
              <a:rPr lang="en-US" sz="1400" b="1" dirty="0">
                <a:solidFill>
                  <a:srgbClr val="000000"/>
                </a:solidFill>
                <a:latin typeface="Courier New"/>
              </a:rPr>
              <a:t>(</a:t>
            </a:r>
            <a:r>
              <a:rPr lang="en-US" sz="1400" b="1" dirty="0">
                <a:solidFill>
                  <a:srgbClr val="7F0055"/>
                </a:solidFill>
                <a:latin typeface="Courier New"/>
              </a:rPr>
              <a:t>double</a:t>
            </a:r>
            <a:r>
              <a:rPr lang="en-US" sz="1400" b="1" dirty="0">
                <a:solidFill>
                  <a:srgbClr val="000000"/>
                </a:solidFill>
                <a:latin typeface="Courier New"/>
              </a:rPr>
              <a:t> </a:t>
            </a:r>
            <a:r>
              <a:rPr lang="en-US" sz="1400" b="1" dirty="0" err="1">
                <a:solidFill>
                  <a:srgbClr val="000000"/>
                </a:solidFill>
                <a:latin typeface="Courier New"/>
              </a:rPr>
              <a:t>newWeight</a:t>
            </a:r>
            <a:r>
              <a:rPr lang="en-US" sz="1400" b="1" dirty="0">
                <a:solidFill>
                  <a:srgbClr val="000000"/>
                </a:solidFill>
                <a:latin typeface="Courier New"/>
              </a:rPr>
              <a:t>) {</a:t>
            </a:r>
          </a:p>
          <a:p>
            <a:r>
              <a:rPr lang="en-US" sz="1400" b="1" dirty="0" smtClean="0">
                <a:solidFill>
                  <a:srgbClr val="7F0055"/>
                </a:solidFill>
                <a:latin typeface="Courier New"/>
              </a:rPr>
              <a:t>    double</a:t>
            </a:r>
            <a:r>
              <a:rPr lang="en-US" sz="1400" b="1" dirty="0" smtClean="0">
                <a:solidFill>
                  <a:srgbClr val="000000"/>
                </a:solidFill>
                <a:latin typeface="Courier New"/>
              </a:rPr>
              <a:t> </a:t>
            </a:r>
            <a:r>
              <a:rPr lang="en-US" sz="1400" b="1" dirty="0" err="1">
                <a:solidFill>
                  <a:srgbClr val="000000"/>
                </a:solidFill>
                <a:latin typeface="Courier New"/>
              </a:rPr>
              <a:t>oldWeight</a:t>
            </a:r>
            <a:r>
              <a:rPr lang="en-US" sz="1400" b="1" dirty="0">
                <a:solidFill>
                  <a:srgbClr val="000000"/>
                </a:solidFill>
                <a:latin typeface="Courier New"/>
              </a:rPr>
              <a:t> = </a:t>
            </a:r>
            <a:r>
              <a:rPr lang="en-US" sz="1400" b="1" dirty="0">
                <a:solidFill>
                  <a:srgbClr val="0000C0"/>
                </a:solidFill>
                <a:latin typeface="Courier New"/>
              </a:rPr>
              <a:t>weight</a:t>
            </a:r>
            <a:r>
              <a:rPr lang="en-US" sz="1400" b="1" dirty="0">
                <a:solidFill>
                  <a:srgbClr val="000000"/>
                </a:solidFill>
                <a:latin typeface="Courier New"/>
              </a:rPr>
              <a:t>;</a:t>
            </a:r>
          </a:p>
          <a:p>
            <a:r>
              <a:rPr lang="en-US" sz="1400" b="1" dirty="0" smtClean="0">
                <a:solidFill>
                  <a:srgbClr val="7F0055"/>
                </a:solidFill>
                <a:latin typeface="Courier New"/>
              </a:rPr>
              <a:t>    double</a:t>
            </a:r>
            <a:r>
              <a:rPr lang="en-US" sz="1400" b="1" dirty="0" smtClean="0">
                <a:solidFill>
                  <a:srgbClr val="000000"/>
                </a:solidFill>
                <a:latin typeface="Courier New"/>
              </a:rPr>
              <a:t> </a:t>
            </a:r>
            <a:r>
              <a:rPr lang="en-US" sz="1400" b="1" dirty="0" err="1">
                <a:solidFill>
                  <a:srgbClr val="000000"/>
                </a:solidFill>
                <a:latin typeface="Courier New"/>
              </a:rPr>
              <a:t>oldBMI</a:t>
            </a:r>
            <a:r>
              <a:rPr lang="en-US" sz="1400" b="1" dirty="0">
                <a:solidFill>
                  <a:srgbClr val="000000"/>
                </a:solidFill>
                <a:latin typeface="Courier New"/>
              </a:rPr>
              <a:t> = </a:t>
            </a:r>
            <a:r>
              <a:rPr lang="en-US" sz="1400" b="1" dirty="0" err="1">
                <a:solidFill>
                  <a:srgbClr val="000000"/>
                </a:solidFill>
                <a:latin typeface="Courier New"/>
              </a:rPr>
              <a:t>getBMI</a:t>
            </a:r>
            <a:r>
              <a:rPr lang="en-US" sz="1400" b="1" dirty="0">
                <a:solidFill>
                  <a:srgbClr val="000000"/>
                </a:solidFill>
                <a:latin typeface="Courier New"/>
              </a:rPr>
              <a:t>();</a:t>
            </a:r>
          </a:p>
          <a:p>
            <a:r>
              <a:rPr lang="en-US" sz="1400" dirty="0" smtClean="0">
                <a:solidFill>
                  <a:srgbClr val="0000C0"/>
                </a:solidFill>
                <a:latin typeface="Courier New"/>
              </a:rPr>
              <a:t>    weight</a:t>
            </a:r>
            <a:r>
              <a:rPr lang="en-US" sz="1400" dirty="0" smtClean="0">
                <a:solidFill>
                  <a:srgbClr val="000000"/>
                </a:solidFill>
                <a:latin typeface="Courier New"/>
              </a:rPr>
              <a:t> </a:t>
            </a:r>
            <a:r>
              <a:rPr lang="en-US" sz="1400" dirty="0">
                <a:solidFill>
                  <a:srgbClr val="000000"/>
                </a:solidFill>
                <a:latin typeface="Courier New"/>
              </a:rPr>
              <a:t>= </a:t>
            </a:r>
            <a:r>
              <a:rPr lang="en-US" sz="1400" dirty="0" err="1">
                <a:solidFill>
                  <a:srgbClr val="000000"/>
                </a:solidFill>
                <a:latin typeface="Courier New"/>
              </a:rPr>
              <a:t>newWeight</a:t>
            </a:r>
            <a:r>
              <a:rPr lang="en-US" sz="1400" dirty="0" smtClean="0">
                <a:solidFill>
                  <a:srgbClr val="000000"/>
                </a:solidFill>
                <a:latin typeface="Courier New"/>
              </a:rPr>
              <a:t>;</a:t>
            </a:r>
          </a:p>
          <a:p>
            <a:r>
              <a:rPr lang="en-US" sz="1400" b="1" dirty="0" smtClean="0">
                <a:solidFill>
                  <a:srgbClr val="7F0055"/>
                </a:solidFill>
                <a:latin typeface="Courier New" pitchFamily="49" charset="0"/>
                <a:cs typeface="Courier New" pitchFamily="49" charset="0"/>
              </a:rPr>
              <a:t>    if</a:t>
            </a:r>
            <a:r>
              <a:rPr lang="en-US" sz="1400" b="1" dirty="0" smtClean="0">
                <a:solidFill>
                  <a:srgbClr val="000000"/>
                </a:solidFill>
                <a:latin typeface="Courier New" pitchFamily="49" charset="0"/>
                <a:cs typeface="Courier New" pitchFamily="49" charset="0"/>
              </a:rPr>
              <a:t> </a:t>
            </a:r>
            <a:r>
              <a:rPr lang="en-US" sz="1400" b="1" dirty="0">
                <a:solidFill>
                  <a:srgbClr val="000000"/>
                </a:solidFill>
                <a:latin typeface="Courier New" pitchFamily="49" charset="0"/>
                <a:cs typeface="Courier New" pitchFamily="49" charset="0"/>
              </a:rPr>
              <a:t>(</a:t>
            </a:r>
            <a:r>
              <a:rPr lang="en-US" sz="1400" b="1" dirty="0" err="1">
                <a:solidFill>
                  <a:srgbClr val="0000C0"/>
                </a:solidFill>
                <a:latin typeface="Courier New" pitchFamily="49" charset="0"/>
                <a:cs typeface="Courier New" pitchFamily="49" charset="0"/>
              </a:rPr>
              <a:t>propertyListenerSupport</a:t>
            </a:r>
            <a:r>
              <a:rPr lang="en-US" sz="1400" b="1" dirty="0">
                <a:solidFill>
                  <a:srgbClr val="000000"/>
                </a:solidFill>
                <a:latin typeface="Courier New" pitchFamily="49" charset="0"/>
                <a:cs typeface="Courier New" pitchFamily="49" charset="0"/>
              </a:rPr>
              <a:t> != </a:t>
            </a:r>
            <a:r>
              <a:rPr lang="en-US" sz="1400" b="1" dirty="0">
                <a:solidFill>
                  <a:srgbClr val="7F0055"/>
                </a:solidFill>
                <a:latin typeface="Courier New" pitchFamily="49" charset="0"/>
                <a:cs typeface="Courier New" pitchFamily="49" charset="0"/>
              </a:rPr>
              <a:t>null</a:t>
            </a:r>
            <a:r>
              <a:rPr lang="en-US" sz="1400" b="1" dirty="0">
                <a:solidFill>
                  <a:srgbClr val="000000"/>
                </a:solidFill>
                <a:latin typeface="Courier New" pitchFamily="49" charset="0"/>
                <a:cs typeface="Courier New" pitchFamily="49" charset="0"/>
              </a:rPr>
              <a:t>) </a:t>
            </a:r>
            <a:r>
              <a:rPr lang="en-US" sz="1400" b="1" dirty="0" smtClean="0">
                <a:solidFill>
                  <a:srgbClr val="000000"/>
                </a:solidFill>
                <a:latin typeface="Courier New" pitchFamily="49" charset="0"/>
                <a:cs typeface="Courier New" pitchFamily="49" charset="0"/>
              </a:rPr>
              <a:t>{</a:t>
            </a:r>
            <a:endParaRPr lang="en-US" sz="1400" dirty="0" smtClean="0">
              <a:solidFill>
                <a:srgbClr val="000000"/>
              </a:solidFill>
              <a:latin typeface="Courier New" pitchFamily="49" charset="0"/>
              <a:cs typeface="Courier New" pitchFamily="49" charset="0"/>
            </a:endParaRPr>
          </a:p>
          <a:p>
            <a:r>
              <a:rPr lang="en-US" sz="1400" dirty="0" smtClean="0">
                <a:solidFill>
                  <a:srgbClr val="0000C0"/>
                </a:solidFill>
                <a:latin typeface="Courier New"/>
              </a:rPr>
              <a:t>      </a:t>
            </a:r>
            <a:r>
              <a:rPr lang="en-US" sz="1400" dirty="0" err="1" smtClean="0">
                <a:solidFill>
                  <a:srgbClr val="0000C0"/>
                </a:solidFill>
                <a:latin typeface="Courier New"/>
              </a:rPr>
              <a:t>propertyListenerSupport</a:t>
            </a:r>
            <a:r>
              <a:rPr lang="en-US" sz="1400" dirty="0" err="1" smtClean="0">
                <a:solidFill>
                  <a:srgbClr val="000000"/>
                </a:solidFill>
                <a:latin typeface="Courier New"/>
              </a:rPr>
              <a:t>.notifyAllListeners</a:t>
            </a:r>
            <a:r>
              <a:rPr lang="en-US" sz="1400" dirty="0" smtClean="0">
                <a:solidFill>
                  <a:srgbClr val="000000"/>
                </a:solidFill>
                <a:latin typeface="Courier New"/>
              </a:rPr>
              <a:t>( </a:t>
            </a: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smtClean="0">
                <a:solidFill>
                  <a:srgbClr val="7F0055"/>
                </a:solidFill>
                <a:latin typeface="Courier New"/>
              </a:rPr>
              <a:t>new</a:t>
            </a:r>
            <a:r>
              <a:rPr lang="en-US" sz="1400" b="1" dirty="0" smtClean="0">
                <a:solidFill>
                  <a:srgbClr val="000000"/>
                </a:solidFill>
                <a:latin typeface="Courier New"/>
              </a:rPr>
              <a:t> </a:t>
            </a:r>
            <a:r>
              <a:rPr lang="en-US" sz="1400" b="1" dirty="0" err="1" smtClean="0">
                <a:solidFill>
                  <a:srgbClr val="000000"/>
                </a:solidFill>
                <a:latin typeface="Courier New"/>
              </a:rPr>
              <a:t>PropertyChangeEvent</a:t>
            </a:r>
            <a:r>
              <a:rPr lang="en-US" sz="1400" b="1" dirty="0" smtClean="0">
                <a:solidFill>
                  <a:srgbClr val="000000"/>
                </a:solidFill>
                <a:latin typeface="Courier New"/>
              </a:rPr>
              <a:t>(</a:t>
            </a:r>
            <a:r>
              <a:rPr lang="en-US" sz="1400" b="1" dirty="0" smtClean="0">
                <a:solidFill>
                  <a:srgbClr val="7F0055"/>
                </a:solidFill>
                <a:latin typeface="Courier New"/>
              </a:rPr>
              <a:t>this</a:t>
            </a:r>
            <a:r>
              <a:rPr lang="en-US" sz="1400" b="1" dirty="0">
                <a:solidFill>
                  <a:srgbClr val="000000"/>
                </a:solidFill>
                <a:latin typeface="Courier New"/>
              </a:rPr>
              <a:t>, </a:t>
            </a:r>
            <a:r>
              <a:rPr lang="en-US" sz="1400" b="1" dirty="0">
                <a:solidFill>
                  <a:srgbClr val="2A00FF"/>
                </a:solidFill>
                <a:latin typeface="Courier New"/>
              </a:rPr>
              <a:t>"weight"</a:t>
            </a:r>
            <a:r>
              <a:rPr lang="en-US" sz="1400" b="1" dirty="0">
                <a:solidFill>
                  <a:srgbClr val="000000"/>
                </a:solidFill>
                <a:latin typeface="Courier New"/>
              </a:rPr>
              <a:t>, </a:t>
            </a:r>
            <a:r>
              <a:rPr lang="en-US" sz="1400" b="1" dirty="0" err="1">
                <a:solidFill>
                  <a:srgbClr val="000000"/>
                </a:solidFill>
                <a:latin typeface="Courier New"/>
              </a:rPr>
              <a:t>oldWeight</a:t>
            </a:r>
            <a:r>
              <a:rPr lang="en-US" sz="1400" b="1" dirty="0">
                <a:solidFill>
                  <a:srgbClr val="000000"/>
                </a:solidFill>
                <a:latin typeface="Courier New"/>
              </a:rPr>
              <a:t>, </a:t>
            </a:r>
            <a:r>
              <a:rPr lang="en-US" sz="1400" b="1" dirty="0" err="1">
                <a:solidFill>
                  <a:srgbClr val="000000"/>
                </a:solidFill>
                <a:latin typeface="Courier New"/>
              </a:rPr>
              <a:t>newWeight</a:t>
            </a:r>
            <a:r>
              <a:rPr lang="en-US" sz="1400" b="1" dirty="0">
                <a:solidFill>
                  <a:srgbClr val="000000"/>
                </a:solidFill>
                <a:latin typeface="Courier New"/>
              </a:rPr>
              <a:t>));</a:t>
            </a:r>
          </a:p>
          <a:p>
            <a:r>
              <a:rPr lang="en-US" sz="1400" dirty="0" smtClean="0">
                <a:solidFill>
                  <a:srgbClr val="0000C0"/>
                </a:solidFill>
                <a:latin typeface="Courier New"/>
              </a:rPr>
              <a:t>      </a:t>
            </a:r>
            <a:r>
              <a:rPr lang="en-US" sz="1400" dirty="0" err="1" smtClean="0">
                <a:solidFill>
                  <a:srgbClr val="0000C0"/>
                </a:solidFill>
                <a:latin typeface="Courier New"/>
              </a:rPr>
              <a:t>propertyListenerSupport</a:t>
            </a:r>
            <a:r>
              <a:rPr lang="en-US" sz="1400" dirty="0" err="1" smtClean="0">
                <a:solidFill>
                  <a:srgbClr val="000000"/>
                </a:solidFill>
                <a:latin typeface="Courier New"/>
              </a:rPr>
              <a:t>.notifyAllListeners</a:t>
            </a:r>
            <a:r>
              <a:rPr lang="en-US" sz="1400" dirty="0" smtClean="0">
                <a:solidFill>
                  <a:srgbClr val="000000"/>
                </a:solidFill>
                <a:latin typeface="Courier New"/>
              </a:rPr>
              <a:t>(</a:t>
            </a:r>
          </a:p>
          <a:p>
            <a:r>
              <a:rPr lang="en-US" sz="1400" b="1" dirty="0">
                <a:solidFill>
                  <a:srgbClr val="000000"/>
                </a:solidFill>
                <a:latin typeface="Courier New"/>
              </a:rPr>
              <a:t> </a:t>
            </a:r>
            <a:r>
              <a:rPr lang="en-US" sz="1400" b="1" dirty="0" smtClean="0">
                <a:solidFill>
                  <a:srgbClr val="000000"/>
                </a:solidFill>
                <a:latin typeface="Courier New"/>
              </a:rPr>
              <a:t>      </a:t>
            </a:r>
            <a:r>
              <a:rPr lang="en-US" sz="1400" b="1" dirty="0" smtClean="0">
                <a:solidFill>
                  <a:srgbClr val="7F0055"/>
                </a:solidFill>
                <a:latin typeface="Courier New"/>
              </a:rPr>
              <a:t>new</a:t>
            </a:r>
            <a:r>
              <a:rPr lang="en-US" sz="1400" b="1" dirty="0" smtClean="0">
                <a:solidFill>
                  <a:srgbClr val="000000"/>
                </a:solidFill>
                <a:latin typeface="Courier New"/>
              </a:rPr>
              <a:t> </a:t>
            </a:r>
            <a:r>
              <a:rPr lang="en-US" sz="1400" b="1" dirty="0" err="1" smtClean="0">
                <a:solidFill>
                  <a:srgbClr val="000000"/>
                </a:solidFill>
                <a:latin typeface="Courier New"/>
              </a:rPr>
              <a:t>PropertyChangeEvent</a:t>
            </a:r>
            <a:r>
              <a:rPr lang="en-US" sz="1400" b="1" dirty="0" smtClean="0">
                <a:solidFill>
                  <a:srgbClr val="000000"/>
                </a:solidFill>
                <a:latin typeface="Courier New"/>
              </a:rPr>
              <a:t>(</a:t>
            </a:r>
            <a:r>
              <a:rPr lang="en-US" sz="1400" b="1" dirty="0" smtClean="0">
                <a:solidFill>
                  <a:srgbClr val="7F0055"/>
                </a:solidFill>
                <a:latin typeface="Courier New"/>
              </a:rPr>
              <a:t>this</a:t>
            </a:r>
            <a:r>
              <a:rPr lang="en-US" sz="1400" b="1" dirty="0">
                <a:solidFill>
                  <a:srgbClr val="000000"/>
                </a:solidFill>
                <a:latin typeface="Courier New"/>
              </a:rPr>
              <a:t>, </a:t>
            </a:r>
            <a:r>
              <a:rPr lang="en-US" sz="1400" b="1" dirty="0">
                <a:solidFill>
                  <a:srgbClr val="2A00FF"/>
                </a:solidFill>
                <a:latin typeface="Courier New"/>
              </a:rPr>
              <a:t>"</a:t>
            </a:r>
            <a:r>
              <a:rPr lang="en-US" sz="1400" b="1" dirty="0" err="1">
                <a:solidFill>
                  <a:srgbClr val="2A00FF"/>
                </a:solidFill>
                <a:latin typeface="Courier New"/>
              </a:rPr>
              <a:t>bmi</a:t>
            </a:r>
            <a:r>
              <a:rPr lang="en-US" sz="1400" b="1" dirty="0">
                <a:solidFill>
                  <a:srgbClr val="2A00FF"/>
                </a:solidFill>
                <a:latin typeface="Courier New"/>
              </a:rPr>
              <a:t>"</a:t>
            </a:r>
            <a:r>
              <a:rPr lang="en-US" sz="1400" b="1" dirty="0">
                <a:solidFill>
                  <a:srgbClr val="000000"/>
                </a:solidFill>
                <a:latin typeface="Courier New"/>
              </a:rPr>
              <a:t>, </a:t>
            </a:r>
            <a:r>
              <a:rPr lang="en-US" sz="1400" b="1" dirty="0" err="1">
                <a:solidFill>
                  <a:srgbClr val="000000"/>
                </a:solidFill>
                <a:latin typeface="Courier New"/>
              </a:rPr>
              <a:t>oldBMI</a:t>
            </a:r>
            <a:r>
              <a:rPr lang="en-US" sz="1400" b="1" dirty="0">
                <a:solidFill>
                  <a:srgbClr val="000000"/>
                </a:solidFill>
                <a:latin typeface="Courier New"/>
              </a:rPr>
              <a:t>, </a:t>
            </a:r>
            <a:r>
              <a:rPr lang="en-US" sz="1400" b="1" dirty="0" err="1">
                <a:solidFill>
                  <a:srgbClr val="000000"/>
                </a:solidFill>
                <a:latin typeface="Courier New"/>
              </a:rPr>
              <a:t>getBMI</a:t>
            </a:r>
            <a:r>
              <a:rPr lang="en-US" sz="1400" b="1" dirty="0" smtClean="0">
                <a:solidFill>
                  <a:srgbClr val="000000"/>
                </a:solidFill>
                <a:latin typeface="Courier New"/>
              </a:rPr>
              <a:t>()));</a:t>
            </a:r>
          </a:p>
          <a:p>
            <a:r>
              <a:rPr lang="en-US" sz="1400" b="1" dirty="0">
                <a:solidFill>
                  <a:srgbClr val="000000"/>
                </a:solidFill>
                <a:latin typeface="Courier New"/>
              </a:rPr>
              <a:t> </a:t>
            </a:r>
            <a:r>
              <a:rPr lang="en-US" sz="1400" b="1" dirty="0" smtClean="0">
                <a:solidFill>
                  <a:srgbClr val="000000"/>
                </a:solidFill>
                <a:latin typeface="Courier New"/>
              </a:rPr>
              <a:t>  }</a:t>
            </a:r>
            <a:endParaRPr lang="en-US" sz="1400" dirty="0">
              <a:latin typeface="Courier New"/>
            </a:endParaRPr>
          </a:p>
          <a:p>
            <a:r>
              <a:rPr lang="en-US" sz="1400" dirty="0" smtClean="0">
                <a:solidFill>
                  <a:srgbClr val="000000"/>
                </a:solidFill>
                <a:latin typeface="Courier New"/>
              </a:rPr>
              <a:t>  }</a:t>
            </a:r>
            <a:endParaRPr lang="en-US" sz="1400" dirty="0" smtClean="0">
              <a:latin typeface="Courier New"/>
            </a:endParaRPr>
          </a:p>
          <a:p>
            <a:r>
              <a:rPr lang="en-US" sz="1400" dirty="0" smtClean="0">
                <a:solidFill>
                  <a:srgbClr val="000000"/>
                </a:solidFill>
                <a:latin typeface="Courier New"/>
              </a:rPr>
              <a:t>}  </a:t>
            </a:r>
            <a:endParaRPr lang="en-US" sz="1400" dirty="0">
              <a:solidFill>
                <a:schemeClr val="tx1"/>
              </a:solidFill>
            </a:endParaRPr>
          </a:p>
        </p:txBody>
      </p:sp>
      <p:sp>
        <p:nvSpPr>
          <p:cNvPr id="21" name="Right Arrow 20"/>
          <p:cNvSpPr/>
          <p:nvPr/>
        </p:nvSpPr>
        <p:spPr>
          <a:xfrm rot="21369857" flipH="1">
            <a:off x="5109793" y="3218047"/>
            <a:ext cx="3137088" cy="619959"/>
          </a:xfrm>
          <a:prstGeom prst="rightArrow">
            <a:avLst>
              <a:gd name="adj1" fmla="val 75656"/>
              <a:gd name="adj2" fmla="val 46335"/>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smtClean="0"/>
              <a:t>Standard Bean  Listener Signature</a:t>
            </a:r>
            <a:endParaRPr lang="en-US" sz="1600" dirty="0"/>
          </a:p>
        </p:txBody>
      </p:sp>
      <p:sp>
        <p:nvSpPr>
          <p:cNvPr id="22" name="Rectangle 21"/>
          <p:cNvSpPr/>
          <p:nvPr/>
        </p:nvSpPr>
        <p:spPr>
          <a:xfrm>
            <a:off x="555170" y="3145024"/>
            <a:ext cx="5617029" cy="315188"/>
          </a:xfrm>
          <a:prstGeom prst="rect">
            <a:avLst/>
          </a:prstGeom>
          <a:solidFill>
            <a:schemeClr val="accent6">
              <a:lumMod val="60000"/>
              <a:lumOff val="40000"/>
              <a:alpha val="23000"/>
            </a:schemeClr>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3" name="Rectangle 22"/>
          <p:cNvSpPr/>
          <p:nvPr/>
        </p:nvSpPr>
        <p:spPr>
          <a:xfrm>
            <a:off x="4191000" y="2286000"/>
            <a:ext cx="3022033" cy="315188"/>
          </a:xfrm>
          <a:prstGeom prst="rect">
            <a:avLst/>
          </a:prstGeom>
          <a:solidFill>
            <a:schemeClr val="accent6">
              <a:lumMod val="60000"/>
              <a:lumOff val="40000"/>
              <a:alpha val="23000"/>
            </a:schemeClr>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6" name="Right Arrow 25"/>
          <p:cNvSpPr/>
          <p:nvPr/>
        </p:nvSpPr>
        <p:spPr>
          <a:xfrm rot="19511557" flipH="1">
            <a:off x="5974807" y="4733429"/>
            <a:ext cx="1933539" cy="559435"/>
          </a:xfrm>
          <a:prstGeom prst="rightArrow">
            <a:avLst>
              <a:gd name="adj1" fmla="val 75656"/>
              <a:gd name="adj2" fmla="val 46335"/>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smtClean="0"/>
              <a:t>Standard event</a:t>
            </a:r>
            <a:endParaRPr lang="en-US" sz="1600" dirty="0"/>
          </a:p>
        </p:txBody>
      </p:sp>
      <p:sp>
        <p:nvSpPr>
          <p:cNvPr id="27" name="Right Arrow 26"/>
          <p:cNvSpPr/>
          <p:nvPr/>
        </p:nvSpPr>
        <p:spPr>
          <a:xfrm rot="21423310" flipH="1">
            <a:off x="5681079" y="2444021"/>
            <a:ext cx="2521148" cy="636663"/>
          </a:xfrm>
          <a:prstGeom prst="rightArrow">
            <a:avLst>
              <a:gd name="adj1" fmla="val 75656"/>
              <a:gd name="adj2" fmla="val 46335"/>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smtClean="0"/>
              <a:t>Standard registration support</a:t>
            </a:r>
            <a:endParaRPr lang="en-US" sz="1600" dirty="0"/>
          </a:p>
        </p:txBody>
      </p:sp>
      <p:sp>
        <p:nvSpPr>
          <p:cNvPr id="12" name="Rectangle 11"/>
          <p:cNvSpPr/>
          <p:nvPr/>
        </p:nvSpPr>
        <p:spPr>
          <a:xfrm>
            <a:off x="6718674" y="1219200"/>
            <a:ext cx="1371600" cy="859024"/>
          </a:xfrm>
          <a:prstGeom prst="rect">
            <a:avLst/>
          </a:prstGeom>
        </p:spPr>
        <p:style>
          <a:lnRef idx="1">
            <a:schemeClr val="accent1"/>
          </a:lnRef>
          <a:fillRef idx="2">
            <a:schemeClr val="accent1"/>
          </a:fillRef>
          <a:effectRef idx="1">
            <a:schemeClr val="accent1"/>
          </a:effectRef>
          <a:fontRef idx="minor">
            <a:schemeClr val="dk1"/>
          </a:fontRef>
        </p:style>
        <p:txBody>
          <a:bodyPr wrap="square" lIns="45720" rIns="45720" rtlCol="0" anchor="ctr">
            <a:noAutofit/>
          </a:bodyPr>
          <a:lstStyle/>
          <a:p>
            <a:pPr algn="ctr"/>
            <a:r>
              <a:rPr lang="en-US" dirty="0" smtClean="0">
                <a:latin typeface="Calibri" pitchFamily="34" charset="0"/>
                <a:cs typeface="Calibri" pitchFamily="34" charset="0"/>
              </a:rPr>
              <a:t>To prevent erroneous signature</a:t>
            </a:r>
          </a:p>
        </p:txBody>
      </p:sp>
      <p:cxnSp>
        <p:nvCxnSpPr>
          <p:cNvPr id="14" name="Straight Arrow Connector 13"/>
          <p:cNvCxnSpPr/>
          <p:nvPr/>
        </p:nvCxnSpPr>
        <p:spPr>
          <a:xfrm rot="5400000">
            <a:off x="5194674" y="1621024"/>
            <a:ext cx="1638300" cy="140970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a:off x="5486400" y="1506724"/>
            <a:ext cx="1234463" cy="779276"/>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2773083313"/>
      </p:ext>
    </p:extLst>
  </p:cSld>
  <p:clrMapOvr>
    <a:masterClrMapping/>
  </p:clrMapOvr>
  <p:transition advTm="46981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3"/>
                </p:tgtEl>
              </p:cMediaNode>
            </p:audio>
          </p:childTnLst>
        </p:cTn>
      </p:par>
    </p:tnLst>
    <p:bldLst>
      <p:bldP spid="21" grpId="0" animBg="1"/>
      <p:bldP spid="22" grpId="0" animBg="1"/>
      <p:bldP spid="23" grpId="0" animBg="1"/>
      <p:bldP spid="26" grpId="0" animBg="1"/>
      <p:bldP spid="27"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 Registration Signature</a:t>
            </a:r>
            <a:endParaRPr lang="en-US" dirty="0"/>
          </a:p>
        </p:txBody>
      </p:sp>
      <p:sp>
        <p:nvSpPr>
          <p:cNvPr id="7" name="Rectangle 6"/>
          <p:cNvSpPr/>
          <p:nvPr/>
        </p:nvSpPr>
        <p:spPr>
          <a:xfrm>
            <a:off x="434439" y="1295400"/>
            <a:ext cx="7924800" cy="18288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b="1" dirty="0">
                <a:solidFill>
                  <a:srgbClr val="7F0055"/>
                </a:solidFill>
                <a:latin typeface="Courier New"/>
              </a:rPr>
              <a:t>package</a:t>
            </a:r>
            <a:r>
              <a:rPr lang="en-US" b="1" dirty="0">
                <a:solidFill>
                  <a:srgbClr val="000000"/>
                </a:solidFill>
                <a:latin typeface="Courier New"/>
              </a:rPr>
              <a:t> </a:t>
            </a:r>
            <a:r>
              <a:rPr lang="en-US" b="1" dirty="0" err="1">
                <a:solidFill>
                  <a:srgbClr val="000000"/>
                </a:solidFill>
                <a:latin typeface="Courier New"/>
              </a:rPr>
              <a:t>util.models</a:t>
            </a:r>
            <a:r>
              <a:rPr lang="en-US" b="1" dirty="0" smtClean="0">
                <a:solidFill>
                  <a:srgbClr val="000000"/>
                </a:solidFill>
                <a:latin typeface="Courier New"/>
              </a:rPr>
              <a:t>;</a:t>
            </a:r>
            <a:endParaRPr lang="en-US" dirty="0">
              <a:latin typeface="Courier New"/>
            </a:endParaRPr>
          </a:p>
          <a:p>
            <a:r>
              <a:rPr lang="en-US" b="1" dirty="0">
                <a:solidFill>
                  <a:srgbClr val="7F0055"/>
                </a:solidFill>
                <a:latin typeface="Courier New"/>
              </a:rPr>
              <a:t>import</a:t>
            </a:r>
            <a:r>
              <a:rPr lang="en-US" b="1" dirty="0">
                <a:solidFill>
                  <a:srgbClr val="000000"/>
                </a:solidFill>
                <a:latin typeface="Courier New"/>
              </a:rPr>
              <a:t> </a:t>
            </a:r>
            <a:r>
              <a:rPr lang="en-US" b="1" dirty="0" err="1">
                <a:solidFill>
                  <a:srgbClr val="000000"/>
                </a:solidFill>
                <a:latin typeface="Courier New"/>
              </a:rPr>
              <a:t>java.beans.PropertyChangeListener</a:t>
            </a:r>
            <a:r>
              <a:rPr lang="en-US" b="1" dirty="0" smtClean="0">
                <a:solidFill>
                  <a:srgbClr val="000000"/>
                </a:solidFill>
                <a:latin typeface="Courier New"/>
              </a:rPr>
              <a:t>;</a:t>
            </a:r>
            <a:endParaRPr lang="en-US" dirty="0">
              <a:latin typeface="Courier New"/>
            </a:endParaRPr>
          </a:p>
          <a:p>
            <a:r>
              <a:rPr lang="en-US" b="1" dirty="0">
                <a:solidFill>
                  <a:srgbClr val="7F0055"/>
                </a:solidFill>
                <a:latin typeface="Courier New"/>
              </a:rPr>
              <a:t>public</a:t>
            </a:r>
            <a:r>
              <a:rPr lang="en-US" b="1" dirty="0">
                <a:solidFill>
                  <a:srgbClr val="000000"/>
                </a:solidFill>
                <a:latin typeface="Courier New"/>
              </a:rPr>
              <a:t> </a:t>
            </a:r>
            <a:r>
              <a:rPr lang="en-US" b="1" dirty="0">
                <a:solidFill>
                  <a:srgbClr val="7F0055"/>
                </a:solidFill>
                <a:latin typeface="Courier New"/>
              </a:rPr>
              <a:t>interface</a:t>
            </a:r>
            <a:r>
              <a:rPr lang="en-US" b="1" dirty="0">
                <a:solidFill>
                  <a:srgbClr val="000000"/>
                </a:solidFill>
                <a:latin typeface="Courier New"/>
              </a:rPr>
              <a:t> </a:t>
            </a:r>
            <a:r>
              <a:rPr lang="en-US" b="1" dirty="0" err="1">
                <a:solidFill>
                  <a:srgbClr val="000000"/>
                </a:solidFill>
                <a:latin typeface="Courier New"/>
              </a:rPr>
              <a:t>PropertyListenerRegisterer</a:t>
            </a:r>
            <a:r>
              <a:rPr lang="en-US" b="1" dirty="0">
                <a:solidFill>
                  <a:srgbClr val="000000"/>
                </a:solidFill>
                <a:latin typeface="Courier New"/>
              </a:rPr>
              <a:t> {</a:t>
            </a:r>
          </a:p>
          <a:p>
            <a:r>
              <a:rPr lang="en-US" b="1" dirty="0" smtClean="0">
                <a:solidFill>
                  <a:srgbClr val="7F0055"/>
                </a:solidFill>
                <a:latin typeface="Courier New"/>
              </a:rPr>
              <a:t>  void</a:t>
            </a:r>
            <a:r>
              <a:rPr lang="en-US" b="1" dirty="0" smtClean="0">
                <a:solidFill>
                  <a:srgbClr val="000000"/>
                </a:solidFill>
                <a:latin typeface="Courier New"/>
              </a:rPr>
              <a:t> </a:t>
            </a:r>
            <a:r>
              <a:rPr lang="en-US" b="1" dirty="0" err="1">
                <a:solidFill>
                  <a:srgbClr val="000000"/>
                </a:solidFill>
                <a:latin typeface="Courier New"/>
              </a:rPr>
              <a:t>addPropertyChangeListener</a:t>
            </a:r>
            <a:r>
              <a:rPr lang="en-US" b="1" dirty="0" smtClean="0">
                <a:solidFill>
                  <a:srgbClr val="000000"/>
                </a:solidFill>
                <a:latin typeface="Courier New"/>
              </a:rPr>
              <a:t>(</a:t>
            </a:r>
          </a:p>
          <a:p>
            <a:r>
              <a:rPr lang="en-US" b="1" dirty="0">
                <a:solidFill>
                  <a:srgbClr val="000000"/>
                </a:solidFill>
                <a:latin typeface="Courier New"/>
              </a:rPr>
              <a:t> </a:t>
            </a:r>
            <a:r>
              <a:rPr lang="en-US" b="1" dirty="0" smtClean="0">
                <a:solidFill>
                  <a:srgbClr val="000000"/>
                </a:solidFill>
                <a:latin typeface="Courier New"/>
              </a:rPr>
              <a:t>          </a:t>
            </a:r>
            <a:r>
              <a:rPr lang="en-US" b="1" dirty="0" err="1" smtClean="0">
                <a:solidFill>
                  <a:srgbClr val="000000"/>
                </a:solidFill>
                <a:latin typeface="Courier New"/>
              </a:rPr>
              <a:t>PropertyChangeListener</a:t>
            </a:r>
            <a:r>
              <a:rPr lang="en-US" b="1" dirty="0" smtClean="0">
                <a:solidFill>
                  <a:srgbClr val="000000"/>
                </a:solidFill>
                <a:latin typeface="Courier New"/>
              </a:rPr>
              <a:t> </a:t>
            </a:r>
            <a:r>
              <a:rPr lang="en-US" b="1" dirty="0" err="1">
                <a:solidFill>
                  <a:srgbClr val="000000"/>
                </a:solidFill>
                <a:latin typeface="Courier New"/>
              </a:rPr>
              <a:t>aListener</a:t>
            </a:r>
            <a:r>
              <a:rPr lang="en-US" b="1" dirty="0">
                <a:solidFill>
                  <a:srgbClr val="000000"/>
                </a:solidFill>
                <a:latin typeface="Courier New"/>
              </a:rPr>
              <a:t>);</a:t>
            </a:r>
          </a:p>
          <a:p>
            <a:r>
              <a:rPr lang="en-US" dirty="0">
                <a:solidFill>
                  <a:srgbClr val="000000"/>
                </a:solidFill>
                <a:latin typeface="Courier New"/>
              </a:rPr>
              <a:t>}</a:t>
            </a: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555576880"/>
      </p:ext>
    </p:extLst>
  </p:cSld>
  <p:clrMapOvr>
    <a:masterClrMapping/>
  </p:clrMapOvr>
  <p:transition advTm="131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7|0.3"/>
</p:tagLst>
</file>

<file path=ppt/tags/tag10.xml><?xml version="1.0" encoding="utf-8"?>
<p:tagLst xmlns:a="http://schemas.openxmlformats.org/drawingml/2006/main" xmlns:r="http://schemas.openxmlformats.org/officeDocument/2006/relationships" xmlns:p="http://schemas.openxmlformats.org/presentationml/2006/main">
  <p:tag name="TIMING" val="|0.8|7.1|0.8|10.3"/>
</p:tagLst>
</file>

<file path=ppt/tags/tag11.xml><?xml version="1.0" encoding="utf-8"?>
<p:tagLst xmlns:a="http://schemas.openxmlformats.org/drawingml/2006/main" xmlns:r="http://schemas.openxmlformats.org/officeDocument/2006/relationships" xmlns:p="http://schemas.openxmlformats.org/presentationml/2006/main">
  <p:tag name="TIMING" val="|1.4|0.5|0.3|0.5|1.4"/>
</p:tagLst>
</file>

<file path=ppt/tags/tag12.xml><?xml version="1.0" encoding="utf-8"?>
<p:tagLst xmlns:a="http://schemas.openxmlformats.org/drawingml/2006/main" xmlns:r="http://schemas.openxmlformats.org/officeDocument/2006/relationships" xmlns:p="http://schemas.openxmlformats.org/presentationml/2006/main">
  <p:tag name="TIMING" val="|11.2"/>
</p:tagLst>
</file>

<file path=ppt/tags/tag13.xml><?xml version="1.0" encoding="utf-8"?>
<p:tagLst xmlns:a="http://schemas.openxmlformats.org/drawingml/2006/main" xmlns:r="http://schemas.openxmlformats.org/officeDocument/2006/relationships" xmlns:p="http://schemas.openxmlformats.org/presentationml/2006/main">
  <p:tag name="TIMING" val="|301.8|2.3|44.1|15.1"/>
</p:tagLst>
</file>

<file path=ppt/tags/tag14.xml><?xml version="1.0" encoding="utf-8"?>
<p:tagLst xmlns:a="http://schemas.openxmlformats.org/drawingml/2006/main" xmlns:r="http://schemas.openxmlformats.org/officeDocument/2006/relationships" xmlns:p="http://schemas.openxmlformats.org/presentationml/2006/main">
  <p:tag name="TIMING" val="|138.2"/>
</p:tagLst>
</file>

<file path=ppt/tags/tag15.xml><?xml version="1.0" encoding="utf-8"?>
<p:tagLst xmlns:a="http://schemas.openxmlformats.org/drawingml/2006/main" xmlns:r="http://schemas.openxmlformats.org/officeDocument/2006/relationships" xmlns:p="http://schemas.openxmlformats.org/presentationml/2006/main">
  <p:tag name="TIMING" val="|5.5|3.7|52.6"/>
</p:tagLst>
</file>

<file path=ppt/tags/tag16.xml><?xml version="1.0" encoding="utf-8"?>
<p:tagLst xmlns:a="http://schemas.openxmlformats.org/drawingml/2006/main" xmlns:r="http://schemas.openxmlformats.org/officeDocument/2006/relationships" xmlns:p="http://schemas.openxmlformats.org/presentationml/2006/main">
  <p:tag name="TIMING" val="|2.8|17|3.5|0.6|0.7|33.7|15.2"/>
</p:tagLst>
</file>

<file path=ppt/tags/tag17.xml><?xml version="1.0" encoding="utf-8"?>
<p:tagLst xmlns:a="http://schemas.openxmlformats.org/drawingml/2006/main" xmlns:r="http://schemas.openxmlformats.org/officeDocument/2006/relationships" xmlns:p="http://schemas.openxmlformats.org/presentationml/2006/main">
  <p:tag name="TIMING" val="|74.7|2.8|56.3|1|76.1"/>
</p:tagLst>
</file>

<file path=ppt/tags/tag18.xml><?xml version="1.0" encoding="utf-8"?>
<p:tagLst xmlns:a="http://schemas.openxmlformats.org/drawingml/2006/main" xmlns:r="http://schemas.openxmlformats.org/officeDocument/2006/relationships" xmlns:p="http://schemas.openxmlformats.org/presentationml/2006/main">
  <p:tag name="TIMING" val="|156.9|1"/>
</p:tagLst>
</file>

<file path=ppt/tags/tag19.xml><?xml version="1.0" encoding="utf-8"?>
<p:tagLst xmlns:a="http://schemas.openxmlformats.org/drawingml/2006/main" xmlns:r="http://schemas.openxmlformats.org/officeDocument/2006/relationships" xmlns:p="http://schemas.openxmlformats.org/presentationml/2006/main">
  <p:tag name="TIMING" val="|31.7"/>
</p:tagLst>
</file>

<file path=ppt/tags/tag2.xml><?xml version="1.0" encoding="utf-8"?>
<p:tagLst xmlns:a="http://schemas.openxmlformats.org/drawingml/2006/main" xmlns:r="http://schemas.openxmlformats.org/officeDocument/2006/relationships" xmlns:p="http://schemas.openxmlformats.org/presentationml/2006/main">
  <p:tag name="TIMING" val="|31.6"/>
</p:tagLst>
</file>

<file path=ppt/tags/tag20.xml><?xml version="1.0" encoding="utf-8"?>
<p:tagLst xmlns:a="http://schemas.openxmlformats.org/drawingml/2006/main" xmlns:r="http://schemas.openxmlformats.org/officeDocument/2006/relationships" xmlns:p="http://schemas.openxmlformats.org/presentationml/2006/main">
  <p:tag name="TIMING" val="|77.4|2|8|2.2"/>
</p:tagLst>
</file>

<file path=ppt/tags/tag21.xml><?xml version="1.0" encoding="utf-8"?>
<p:tagLst xmlns:a="http://schemas.openxmlformats.org/drawingml/2006/main" xmlns:r="http://schemas.openxmlformats.org/officeDocument/2006/relationships" xmlns:p="http://schemas.openxmlformats.org/presentationml/2006/main">
  <p:tag name="TIMING" val="|1.1|85|1.5"/>
</p:tagLst>
</file>

<file path=ppt/tags/tag22.xml><?xml version="1.0" encoding="utf-8"?>
<p:tagLst xmlns:a="http://schemas.openxmlformats.org/drawingml/2006/main" xmlns:r="http://schemas.openxmlformats.org/officeDocument/2006/relationships" xmlns:p="http://schemas.openxmlformats.org/presentationml/2006/main">
  <p:tag name="TIMING" val="|0.6|12.7|0.6|0.9|0.6|10.2"/>
</p:tagLst>
</file>

<file path=ppt/tags/tag23.xml><?xml version="1.0" encoding="utf-8"?>
<p:tagLst xmlns:a="http://schemas.openxmlformats.org/drawingml/2006/main" xmlns:r="http://schemas.openxmlformats.org/officeDocument/2006/relationships" xmlns:p="http://schemas.openxmlformats.org/presentationml/2006/main">
  <p:tag name="TIMING" val="|0.6|12.7|0.6|0.9|0.6|10.2"/>
</p:tagLst>
</file>

<file path=ppt/tags/tag24.xml><?xml version="1.0" encoding="utf-8"?>
<p:tagLst xmlns:a="http://schemas.openxmlformats.org/drawingml/2006/main" xmlns:r="http://schemas.openxmlformats.org/officeDocument/2006/relationships" xmlns:p="http://schemas.openxmlformats.org/presentationml/2006/main">
  <p:tag name="TIMING" val="|1|0.6|16.3|0.4|27.5"/>
</p:tagLst>
</file>

<file path=ppt/tags/tag3.xml><?xml version="1.0" encoding="utf-8"?>
<p:tagLst xmlns:a="http://schemas.openxmlformats.org/drawingml/2006/main" xmlns:r="http://schemas.openxmlformats.org/officeDocument/2006/relationships" xmlns:p="http://schemas.openxmlformats.org/presentationml/2006/main">
  <p:tag name="TIMING" val="|18.2"/>
</p:tagLst>
</file>

<file path=ppt/tags/tag4.xml><?xml version="1.0" encoding="utf-8"?>
<p:tagLst xmlns:a="http://schemas.openxmlformats.org/drawingml/2006/main" xmlns:r="http://schemas.openxmlformats.org/officeDocument/2006/relationships" xmlns:p="http://schemas.openxmlformats.org/presentationml/2006/main">
  <p:tag name="TIMING" val="|3.3|1.4|0.8"/>
</p:tagLst>
</file>

<file path=ppt/tags/tag5.xml><?xml version="1.0" encoding="utf-8"?>
<p:tagLst xmlns:a="http://schemas.openxmlformats.org/drawingml/2006/main" xmlns:r="http://schemas.openxmlformats.org/officeDocument/2006/relationships" xmlns:p="http://schemas.openxmlformats.org/presentationml/2006/main">
  <p:tag name="TIMING" val="|31.6"/>
</p:tagLst>
</file>

<file path=ppt/tags/tag6.xml><?xml version="1.0" encoding="utf-8"?>
<p:tagLst xmlns:a="http://schemas.openxmlformats.org/drawingml/2006/main" xmlns:r="http://schemas.openxmlformats.org/officeDocument/2006/relationships" xmlns:p="http://schemas.openxmlformats.org/presentationml/2006/main">
  <p:tag name="TIMING" val="|338.7|1.8|4|5.9|94"/>
</p:tagLst>
</file>

<file path=ppt/tags/tag7.xml><?xml version="1.0" encoding="utf-8"?>
<p:tagLst xmlns:a="http://schemas.openxmlformats.org/drawingml/2006/main" xmlns:r="http://schemas.openxmlformats.org/officeDocument/2006/relationships" xmlns:p="http://schemas.openxmlformats.org/presentationml/2006/main">
  <p:tag name="TIMING" val="|1.4|4.9"/>
</p:tagLst>
</file>

<file path=ppt/tags/tag8.xml><?xml version="1.0" encoding="utf-8"?>
<p:tagLst xmlns:a="http://schemas.openxmlformats.org/drawingml/2006/main" xmlns:r="http://schemas.openxmlformats.org/officeDocument/2006/relationships" xmlns:p="http://schemas.openxmlformats.org/presentationml/2006/main">
  <p:tag name="TIMING" val="|92.1"/>
</p:tagLst>
</file>

<file path=ppt/tags/tag9.xml><?xml version="1.0" encoding="utf-8"?>
<p:tagLst xmlns:a="http://schemas.openxmlformats.org/drawingml/2006/main" xmlns:r="http://schemas.openxmlformats.org/officeDocument/2006/relationships" xmlns:p="http://schemas.openxmlformats.org/presentationml/2006/main">
  <p:tag name="TIMING" val="|92.4"/>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11607</TotalTime>
  <Words>3090</Words>
  <Application>Microsoft Office PowerPoint</Application>
  <PresentationFormat>On-screen Show (4:3)</PresentationFormat>
  <Paragraphs>622</Paragraphs>
  <Slides>44</Slides>
  <Notes>1</Notes>
  <HiddenSlides>0</HiddenSlides>
  <MMClips>29</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Oriel</vt:lpstr>
      <vt:lpstr>Comp 401 Practical Applications of MVC and Observer: Property Notification</vt:lpstr>
      <vt:lpstr>Prerequisites</vt:lpstr>
      <vt:lpstr>Interface Implementation</vt:lpstr>
      <vt:lpstr>Refreshing ObjectEditor from Main</vt:lpstr>
      <vt:lpstr>Applying Idea MVC to ObjectEditor</vt:lpstr>
      <vt:lpstr>Adapt This How?</vt:lpstr>
      <vt:lpstr>Changes?</vt:lpstr>
      <vt:lpstr>Standard Single fine-grained update method</vt:lpstr>
      <vt:lpstr>Standard Registration Signature</vt:lpstr>
      <vt:lpstr>Support Implementation?</vt:lpstr>
      <vt:lpstr>History + Notify All</vt:lpstr>
      <vt:lpstr>Standard Listener and Event</vt:lpstr>
      <vt:lpstr>ObjectEditor Observer Protocol</vt:lpstr>
      <vt:lpstr>Communicating Bean Events</vt:lpstr>
      <vt:lpstr>ObjectEditor Observer Protocol</vt:lpstr>
      <vt:lpstr>ObjectEditor Observer Protocol</vt:lpstr>
      <vt:lpstr>Object Editor View</vt:lpstr>
      <vt:lpstr>Refreshing ObjectEditor from Main</vt:lpstr>
      <vt:lpstr>Composite Objects?</vt:lpstr>
      <vt:lpstr>Unobservable Cartesian Plane</vt:lpstr>
      <vt:lpstr>Observable Cartesian Plane</vt:lpstr>
      <vt:lpstr>Atomic Objects Announcing Event</vt:lpstr>
      <vt:lpstr>Targets of Registration Method</vt:lpstr>
      <vt:lpstr>Refreshing Objects with Object Properties</vt:lpstr>
      <vt:lpstr>Alternative Coarse-Grained Observable</vt:lpstr>
      <vt:lpstr>Partially Observable Object</vt:lpstr>
      <vt:lpstr>Dependent Values in Children</vt:lpstr>
      <vt:lpstr>Announcing Children Dependent Values</vt:lpstr>
      <vt:lpstr>Making an Object Auto Refreshable</vt:lpstr>
      <vt:lpstr>Change not Reflected in an Observer</vt:lpstr>
      <vt:lpstr>ObjectEditor vs. Your Own Observer</vt:lpstr>
      <vt:lpstr>Common Situation in Partially Observable Object</vt:lpstr>
      <vt:lpstr>Collection Notifications?</vt:lpstr>
      <vt:lpstr>How to make it Observable?</vt:lpstr>
      <vt:lpstr>Observable String History</vt:lpstr>
      <vt:lpstr>Vector Change Support</vt:lpstr>
      <vt:lpstr>Collection Notifications</vt:lpstr>
      <vt:lpstr>VectorListener and VectorListenerRegisterer Interfaces</vt:lpstr>
      <vt:lpstr>VectorChangeEvent</vt:lpstr>
      <vt:lpstr>Collection Notifications</vt:lpstr>
      <vt:lpstr>Table?</vt:lpstr>
      <vt:lpstr>Table Listener</vt:lpstr>
      <vt:lpstr>Table Notifications</vt:lpstr>
      <vt:lpstr>Observers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Sasa</dc:creator>
  <cp:lastModifiedBy>Prasun Dewan</cp:lastModifiedBy>
  <cp:revision>1373</cp:revision>
  <dcterms:created xsi:type="dcterms:W3CDTF">2006-08-16T00:00:00Z</dcterms:created>
  <dcterms:modified xsi:type="dcterms:W3CDTF">2013-10-21T20:23:49Z</dcterms:modified>
</cp:coreProperties>
</file>

<file path=docProps/thumbnail.jpeg>
</file>